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sldIdLst>
    <p:sldId id="256" r:id="rId2"/>
    <p:sldId id="257" r:id="rId3"/>
    <p:sldId id="258" r:id="rId4"/>
    <p:sldId id="259" r:id="rId5"/>
    <p:sldId id="260" r:id="rId6"/>
    <p:sldId id="310" r:id="rId7"/>
    <p:sldId id="261" r:id="rId8"/>
    <p:sldId id="264" r:id="rId9"/>
    <p:sldId id="263" r:id="rId10"/>
    <p:sldId id="262" r:id="rId11"/>
    <p:sldId id="265" r:id="rId12"/>
    <p:sldId id="266" r:id="rId13"/>
    <p:sldId id="267" r:id="rId14"/>
    <p:sldId id="268" r:id="rId15"/>
    <p:sldId id="270" r:id="rId16"/>
    <p:sldId id="269" r:id="rId17"/>
    <p:sldId id="271" r:id="rId18"/>
    <p:sldId id="303" r:id="rId19"/>
    <p:sldId id="272" r:id="rId20"/>
    <p:sldId id="304" r:id="rId21"/>
    <p:sldId id="273" r:id="rId22"/>
    <p:sldId id="308" r:id="rId23"/>
    <p:sldId id="274" r:id="rId24"/>
    <p:sldId id="276" r:id="rId25"/>
    <p:sldId id="278" r:id="rId26"/>
    <p:sldId id="277" r:id="rId27"/>
    <p:sldId id="279" r:id="rId28"/>
    <p:sldId id="282" r:id="rId29"/>
    <p:sldId id="281" r:id="rId30"/>
    <p:sldId id="283" r:id="rId31"/>
    <p:sldId id="299" r:id="rId32"/>
    <p:sldId id="298" r:id="rId33"/>
    <p:sldId id="300" r:id="rId34"/>
    <p:sldId id="301" r:id="rId35"/>
    <p:sldId id="302"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7" r:id="rId49"/>
    <p:sldId id="296" r:id="rId50"/>
    <p:sldId id="306" r:id="rId51"/>
    <p:sldId id="307" r:id="rId52"/>
    <p:sldId id="309" r:id="rId53"/>
  </p:sldIdLst>
  <p:sldSz cx="9144000" cy="6858000" type="screen4x3"/>
  <p:notesSz cx="6645275" cy="97758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79619" cy="4887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64118" y="0"/>
            <a:ext cx="2879619" cy="488791"/>
          </a:xfrm>
          <a:prstGeom prst="rect">
            <a:avLst/>
          </a:prstGeom>
        </p:spPr>
        <p:txBody>
          <a:bodyPr vert="horz" lIns="91440" tIns="45720" rIns="91440" bIns="45720" rtlCol="0"/>
          <a:lstStyle>
            <a:lvl1pPr algn="r">
              <a:defRPr sz="1200"/>
            </a:lvl1pPr>
          </a:lstStyle>
          <a:p>
            <a:fld id="{320C5715-C652-4C47-9E49-A3FDF7148E35}" type="datetimeFigureOut">
              <a:rPr lang="it-IT" smtClean="0"/>
              <a:t>02/11/2015</a:t>
            </a:fld>
            <a:endParaRPr lang="it-IT"/>
          </a:p>
        </p:txBody>
      </p:sp>
      <p:sp>
        <p:nvSpPr>
          <p:cNvPr id="4" name="Segnaposto immagine diapositiva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4528" y="4643517"/>
            <a:ext cx="5316220" cy="439912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285337"/>
            <a:ext cx="2879619" cy="48879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64118" y="9285337"/>
            <a:ext cx="2879619" cy="488791"/>
          </a:xfrm>
          <a:prstGeom prst="rect">
            <a:avLst/>
          </a:prstGeom>
        </p:spPr>
        <p:txBody>
          <a:bodyPr vert="horz" lIns="91440" tIns="45720" rIns="91440" bIns="45720" rtlCol="0" anchor="b"/>
          <a:lstStyle>
            <a:lvl1pPr algn="r">
              <a:defRPr sz="1200"/>
            </a:lvl1pPr>
          </a:lstStyle>
          <a:p>
            <a:fld id="{C0B45376-95D4-4C22-894D-0FCB48E0B338}" type="slidenum">
              <a:rPr lang="it-IT" smtClean="0"/>
              <a:t>‹N›</a:t>
            </a:fld>
            <a:endParaRPr lang="it-IT"/>
          </a:p>
        </p:txBody>
      </p:sp>
    </p:spTree>
    <p:extLst>
      <p:ext uri="{BB962C8B-B14F-4D97-AF65-F5344CB8AC3E}">
        <p14:creationId xmlns:p14="http://schemas.microsoft.com/office/powerpoint/2010/main" val="3695682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9</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18</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19</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20</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21</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22</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23</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24</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25</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26</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27</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10</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28</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29</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30</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31</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32</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33</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34</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35</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36</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37</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11</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38</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39</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40</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41</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42</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43</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44</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45</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46</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47</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12</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48</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49</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13</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14</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15</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16</a:t>
            </a:fld>
            <a:endParaRPr lang="it-IT"/>
          </a:p>
        </p:txBody>
      </p:sp>
    </p:spTree>
    <p:extLst>
      <p:ext uri="{BB962C8B-B14F-4D97-AF65-F5344CB8AC3E}">
        <p14:creationId xmlns:p14="http://schemas.microsoft.com/office/powerpoint/2010/main" val="401575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B45376-95D4-4C22-894D-0FCB48E0B338}" type="slidenum">
              <a:rPr lang="it-IT" smtClean="0"/>
              <a:t>17</a:t>
            </a:fld>
            <a:endParaRPr lang="it-IT"/>
          </a:p>
        </p:txBody>
      </p:sp>
    </p:spTree>
    <p:extLst>
      <p:ext uri="{BB962C8B-B14F-4D97-AF65-F5344CB8AC3E}">
        <p14:creationId xmlns:p14="http://schemas.microsoft.com/office/powerpoint/2010/main" val="401575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0628E064-7D11-469C-9BC8-79F4F1BCD27D}" type="datetime1">
              <a:rPr lang="it-IT" smtClean="0"/>
              <a:t>02/11/2015</a:t>
            </a:fld>
            <a:endParaRPr lang="it-IT"/>
          </a:p>
        </p:txBody>
      </p:sp>
      <p:sp>
        <p:nvSpPr>
          <p:cNvPr id="8" name="Slide Number Placeholder 7"/>
          <p:cNvSpPr>
            <a:spLocks noGrp="1"/>
          </p:cNvSpPr>
          <p:nvPr>
            <p:ph type="sldNum" sz="quarter" idx="11"/>
          </p:nvPr>
        </p:nvSpPr>
        <p:spPr/>
        <p:txBody>
          <a:bodyPr/>
          <a:lstStyle/>
          <a:p>
            <a:fld id="{BAC7507A-613F-4E6B-BEAB-01526F36A7A6}"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60F5C1C-14D8-4B13-9628-2007E7C858F2}" type="datetime1">
              <a:rPr lang="it-IT" smtClean="0"/>
              <a:t>02/11/2015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C7507A-613F-4E6B-BEAB-01526F36A7A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8B721B0-568D-4852-8258-50C427553B16}" type="datetime1">
              <a:rPr lang="it-IT" smtClean="0"/>
              <a:t>02/11/2015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C7507A-613F-4E6B-BEAB-01526F36A7A6}"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539F557B-A0FE-431B-AF4A-2337FDAE9D97}" type="datetime1">
              <a:rPr lang="it-IT" smtClean="0"/>
              <a:t>02/11/2015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C7507A-613F-4E6B-BEAB-01526F36A7A6}"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5EDEF1E-00F8-4674-AA6A-E764F3A66065}" type="datetime1">
              <a:rPr lang="it-IT" smtClean="0"/>
              <a:t>02/11/2015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AC7507A-613F-4E6B-BEAB-01526F36A7A6}" type="slidenum">
              <a:rPr lang="it-IT" smtClean="0"/>
              <a:t>‹N›</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57CB6456-D008-43BD-92F9-B0CFDF65EEF9}" type="datetime1">
              <a:rPr lang="it-IT" smtClean="0"/>
              <a:t>02/11/2015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C7507A-613F-4E6B-BEAB-01526F36A7A6}" type="slidenum">
              <a:rPr lang="it-IT" smtClean="0"/>
              <a:t>‹N›</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73CAF3F1-997D-49F8-BC8E-60842AE1CC57}" type="datetime1">
              <a:rPr lang="it-IT" smtClean="0"/>
              <a:t>02/11/2015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AC7507A-613F-4E6B-BEAB-01526F36A7A6}" type="slidenum">
              <a:rPr lang="it-IT" smtClean="0"/>
              <a:t>‹N›</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33ADD26-A38F-4101-82E0-A2DC680384A6}" type="datetime1">
              <a:rPr lang="it-IT" smtClean="0"/>
              <a:t>02/11/2015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AC7507A-613F-4E6B-BEAB-01526F36A7A6}"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D7C6A-DE91-4062-BC64-C3CE49425FD8}" type="datetime1">
              <a:rPr lang="it-IT" smtClean="0"/>
              <a:t>02/11/2015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AC7507A-613F-4E6B-BEAB-01526F36A7A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AC4269A-14EA-4E36-9FDC-2EEE918D485D}" type="datetime1">
              <a:rPr lang="it-IT" smtClean="0"/>
              <a:t>02/11/2015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C7507A-613F-4E6B-BEAB-01526F36A7A6}"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43CF7AF-376F-4902-BDC8-DEB96BE00054}" type="datetime1">
              <a:rPr lang="it-IT" smtClean="0"/>
              <a:t>02/11/2015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AC7507A-613F-4E6B-BEAB-01526F36A7A6}"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2D64991-F270-4164-9188-F6791DC45F50}" type="datetime1">
              <a:rPr lang="it-IT" smtClean="0"/>
              <a:t>02/11/2015</a:t>
            </a:fld>
            <a:endParaRPr lang="it-IT"/>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C7507A-613F-4E6B-BEAB-01526F36A7A6}" type="slidenum">
              <a:rPr lang="it-IT" smtClean="0"/>
              <a:t>‹N›</a:t>
            </a:fld>
            <a:endParaRPr lang="it-IT"/>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908720"/>
            <a:ext cx="7772400" cy="4267200"/>
          </a:xfrm>
        </p:spPr>
        <p:txBody>
          <a:bodyPr/>
          <a:lstStyle/>
          <a:p>
            <a:pPr lvl="0" fontAlgn="auto">
              <a:spcBef>
                <a:spcPts val="0"/>
              </a:spcBef>
              <a:spcAft>
                <a:spcPts val="0"/>
              </a:spcAft>
              <a:defRPr/>
            </a:pPr>
            <a:r>
              <a:rPr lang="it-IT" sz="4000" b="1" dirty="0" smtClean="0">
                <a:solidFill>
                  <a:srgbClr val="0070C0"/>
                </a:solidFill>
                <a:latin typeface="Lucida Bright" panose="02040602050505020304" pitchFamily="18" charset="0"/>
              </a:rPr>
              <a:t>Corso Formazione </a:t>
            </a:r>
            <a:br>
              <a:rPr lang="it-IT" sz="4000" b="1" dirty="0" smtClean="0">
                <a:solidFill>
                  <a:srgbClr val="0070C0"/>
                </a:solidFill>
                <a:latin typeface="Lucida Bright" panose="02040602050505020304" pitchFamily="18" charset="0"/>
              </a:rPr>
            </a:br>
            <a:r>
              <a:rPr lang="it-IT" sz="4000" b="1" dirty="0" smtClean="0">
                <a:solidFill>
                  <a:srgbClr val="0070C0"/>
                </a:solidFill>
                <a:latin typeface="Lucida Bright" panose="02040602050505020304" pitchFamily="18" charset="0"/>
              </a:rPr>
              <a:t>Contabilità Pubblica</a:t>
            </a:r>
            <a:br>
              <a:rPr lang="it-IT" sz="4000" b="1" dirty="0" smtClean="0">
                <a:solidFill>
                  <a:srgbClr val="0070C0"/>
                </a:solidFill>
                <a:latin typeface="Lucida Bright" panose="02040602050505020304" pitchFamily="18" charset="0"/>
              </a:rPr>
            </a:br>
            <a:r>
              <a:rPr lang="it-IT" sz="4000" b="1" dirty="0" smtClean="0">
                <a:solidFill>
                  <a:srgbClr val="0070C0"/>
                </a:solidFill>
                <a:latin typeface="Lucida Bright" panose="02040602050505020304" pitchFamily="18" charset="0"/>
              </a:rPr>
              <a:t>D.P.R. 97/2003 </a:t>
            </a:r>
            <a:r>
              <a:rPr lang="it-IT" sz="4000" b="1" dirty="0" smtClean="0">
                <a:solidFill>
                  <a:schemeClr val="bg1">
                    <a:lumMod val="75000"/>
                  </a:schemeClr>
                </a:solidFill>
                <a:latin typeface="EYInterstate"/>
              </a:rPr>
              <a:t/>
            </a:r>
            <a:br>
              <a:rPr lang="it-IT" sz="4000" b="1" dirty="0" smtClean="0">
                <a:solidFill>
                  <a:schemeClr val="bg1">
                    <a:lumMod val="75000"/>
                  </a:schemeClr>
                </a:solidFill>
                <a:latin typeface="EYInterstate"/>
              </a:rPr>
            </a:br>
            <a:endParaRPr lang="it-IT" sz="4000" dirty="0"/>
          </a:p>
        </p:txBody>
      </p:sp>
      <p:sp>
        <p:nvSpPr>
          <p:cNvPr id="3" name="Sottotitolo 2"/>
          <p:cNvSpPr>
            <a:spLocks noGrp="1"/>
          </p:cNvSpPr>
          <p:nvPr>
            <p:ph type="subTitle" idx="1"/>
          </p:nvPr>
        </p:nvSpPr>
        <p:spPr>
          <a:xfrm>
            <a:off x="539552" y="5517232"/>
            <a:ext cx="7232848" cy="780256"/>
          </a:xfrm>
        </p:spPr>
        <p:txBody>
          <a:bodyPr>
            <a:normAutofit fontScale="92500" lnSpcReduction="20000"/>
          </a:bodyPr>
          <a:lstStyle/>
          <a:p>
            <a:pPr algn="l"/>
            <a:endParaRPr lang="it-IT" sz="1600" dirty="0" smtClean="0">
              <a:solidFill>
                <a:schemeClr val="tx1"/>
              </a:solidFill>
              <a:latin typeface="Times New Roman" panose="02020603050405020304" pitchFamily="18" charset="0"/>
              <a:cs typeface="Times New Roman" panose="02020603050405020304" pitchFamily="18" charset="0"/>
            </a:endParaRPr>
          </a:p>
          <a:p>
            <a:pPr algn="l"/>
            <a:r>
              <a:rPr lang="it-IT" sz="1600" b="1" i="1" dirty="0" smtClean="0">
                <a:solidFill>
                  <a:schemeClr val="tx1"/>
                </a:solidFill>
                <a:latin typeface="Times New Roman" panose="02020603050405020304" pitchFamily="18" charset="0"/>
                <a:cs typeface="Times New Roman" panose="02020603050405020304" pitchFamily="18" charset="0"/>
              </a:rPr>
              <a:t>Francesca Brusco</a:t>
            </a:r>
          </a:p>
          <a:p>
            <a:pPr algn="l"/>
            <a:r>
              <a:rPr lang="it-IT" sz="1600" dirty="0" smtClean="0">
                <a:solidFill>
                  <a:schemeClr val="tx1"/>
                </a:solidFill>
                <a:latin typeface="Times New Roman" panose="02020603050405020304" pitchFamily="18" charset="0"/>
                <a:cs typeface="Times New Roman" panose="02020603050405020304" pitchFamily="18" charset="0"/>
              </a:rPr>
              <a:t>Studio Brusco &amp; Partners</a:t>
            </a:r>
            <a:endParaRPr lang="it-IT" sz="1600" dirty="0">
              <a:solidFill>
                <a:schemeClr val="tx1"/>
              </a:solidFill>
              <a:latin typeface="Times New Roman" panose="02020603050405020304" pitchFamily="18" charset="0"/>
              <a:cs typeface="Times New Roman" panose="02020603050405020304" pitchFamily="18" charset="0"/>
            </a:endParaRPr>
          </a:p>
        </p:txBody>
      </p:sp>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7098"/>
            <a:ext cx="1035298" cy="86409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2"/>
          </p:nvPr>
        </p:nvSpPr>
        <p:spPr/>
        <p:txBody>
          <a:bodyPr/>
          <a:lstStyle/>
          <a:p>
            <a:endParaRPr lang="it-IT" dirty="0"/>
          </a:p>
        </p:txBody>
      </p:sp>
      <p:sp>
        <p:nvSpPr>
          <p:cNvPr id="7" name="Segnaposto numero diapositiva 6"/>
          <p:cNvSpPr>
            <a:spLocks noGrp="1"/>
          </p:cNvSpPr>
          <p:nvPr>
            <p:ph type="sldNum" sz="quarter" idx="11"/>
          </p:nvPr>
        </p:nvSpPr>
        <p:spPr/>
        <p:txBody>
          <a:bodyPr/>
          <a:lstStyle/>
          <a:p>
            <a:fld id="{BAC7507A-613F-4E6B-BEAB-01526F36A7A6}" type="slidenum">
              <a:rPr lang="it-IT" smtClean="0"/>
              <a:t>1</a:t>
            </a:fld>
            <a:endParaRPr lang="it-I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205" y="12093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95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4177665368"/>
              </p:ext>
            </p:extLst>
          </p:nvPr>
        </p:nvGraphicFramePr>
        <p:xfrm>
          <a:off x="323528" y="1268760"/>
          <a:ext cx="8136904" cy="4968552"/>
        </p:xfrm>
        <a:graphic>
          <a:graphicData uri="http://schemas.openxmlformats.org/drawingml/2006/table">
            <a:tbl>
              <a:tblPr firstRow="1" firstCol="1" bandRow="1"/>
              <a:tblGrid>
                <a:gridCol w="8136904"/>
              </a:tblGrid>
              <a:tr h="4968552">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2000" b="1" u="sng" kern="1200" cap="small" baseline="0" dirty="0" smtClean="0">
                          <a:solidFill>
                            <a:schemeClr val="tx1"/>
                          </a:solidFill>
                          <a:latin typeface="+mn-lt"/>
                          <a:ea typeface="+mn-ea"/>
                          <a:cs typeface="+mn-cs"/>
                        </a:rPr>
                        <a:t>Quadro normativo di riferimento: D.P.R. 97/2003</a:t>
                      </a:r>
                    </a:p>
                    <a:p>
                      <a:pPr hangingPunct="0"/>
                      <a:endParaRPr lang="it-IT" sz="1600" b="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baseline="0" dirty="0" smtClean="0">
                        <a:solidFill>
                          <a:srgbClr val="0070C0"/>
                        </a:solidFill>
                        <a:effectLst>
                          <a:outerShdw blurRad="38100" dist="38100" dir="2700000" algn="tl">
                            <a:srgbClr val="000000">
                              <a:alpha val="43137"/>
                            </a:srgbClr>
                          </a:outerShdw>
                        </a:effectLst>
                      </a:endParaRPr>
                    </a:p>
                    <a:p>
                      <a:pPr marL="285750" marR="0" lvl="1"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it-IT" sz="1600" b="1" i="1" u="sng" kern="1200" cap="small" baseline="0" dirty="0" smtClean="0">
                          <a:solidFill>
                            <a:srgbClr val="C00000"/>
                          </a:solidFill>
                          <a:latin typeface="+mn-lt"/>
                          <a:ea typeface="+mn-ea"/>
                          <a:cs typeface="+mn-cs"/>
                        </a:rPr>
                        <a:t>piano dei conti comune ed integrato</a:t>
                      </a:r>
                    </a:p>
                    <a:p>
                      <a:pPr hangingPunct="0"/>
                      <a:endParaRPr lang="it-IT" sz="1600" dirty="0" smtClean="0"/>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600" b="0" i="1" kern="1200" baseline="0" dirty="0" smtClean="0">
                          <a:solidFill>
                            <a:schemeClr val="tx1"/>
                          </a:solidFill>
                          <a:latin typeface="+mn-lt"/>
                          <a:ea typeface="+mn-ea"/>
                          <a:cs typeface="+mn-cs"/>
                        </a:rPr>
                        <a:t>Il </a:t>
                      </a:r>
                      <a:r>
                        <a:rPr lang="it-IT" sz="1600" b="1" i="1" u="sng" kern="1200" baseline="0" dirty="0" smtClean="0">
                          <a:solidFill>
                            <a:srgbClr val="C00000"/>
                          </a:solidFill>
                          <a:latin typeface="+mn-lt"/>
                          <a:ea typeface="+mn-ea"/>
                          <a:cs typeface="+mn-cs"/>
                        </a:rPr>
                        <a:t>sistema integrato di scritture contabili</a:t>
                      </a:r>
                      <a:r>
                        <a:rPr lang="it-IT" sz="1600" b="1" i="1" u="none" kern="1200" baseline="0" dirty="0" smtClean="0">
                          <a:solidFill>
                            <a:schemeClr val="tx1"/>
                          </a:solidFill>
                          <a:latin typeface="+mn-lt"/>
                          <a:ea typeface="+mn-ea"/>
                          <a:cs typeface="+mn-cs"/>
                        </a:rPr>
                        <a:t> è </a:t>
                      </a:r>
                      <a:r>
                        <a:rPr lang="it-IT" sz="1600" b="0" i="1" kern="1200" baseline="0" dirty="0" smtClean="0">
                          <a:solidFill>
                            <a:schemeClr val="tx1"/>
                          </a:solidFill>
                          <a:latin typeface="+mn-lt"/>
                          <a:ea typeface="+mn-ea"/>
                          <a:cs typeface="+mn-cs"/>
                        </a:rPr>
                        <a:t>costruito su una </a:t>
                      </a: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struttura</a:t>
                      </a:r>
                      <a:r>
                        <a:rPr lang="it-IT" sz="1600" b="0" i="1" kern="1200" baseline="0" dirty="0" smtClean="0">
                          <a:solidFill>
                            <a:schemeClr val="tx1"/>
                          </a:solidFill>
                          <a:latin typeface="+mn-lt"/>
                          <a:ea typeface="+mn-ea"/>
                          <a:cs typeface="+mn-cs"/>
                        </a:rPr>
                        <a:t> di riferimento:</a:t>
                      </a:r>
                    </a:p>
                    <a:p>
                      <a:pPr marL="457200" marR="0" lvl="1"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600" b="1" i="1" u="sng" kern="1200" baseline="0" dirty="0" smtClean="0">
                          <a:solidFill>
                            <a:srgbClr val="C00000"/>
                          </a:solidFill>
                          <a:latin typeface="+mn-lt"/>
                          <a:ea typeface="+mn-ea"/>
                          <a:cs typeface="+mn-cs"/>
                        </a:rPr>
                        <a:t>Il piano dei conti comune ed integrato</a:t>
                      </a:r>
                      <a:r>
                        <a:rPr lang="it-IT" sz="1600" b="1" i="1" u="none" kern="1200" baseline="0" dirty="0" smtClean="0">
                          <a:solidFill>
                            <a:srgbClr val="C00000"/>
                          </a:solidFill>
                          <a:latin typeface="+mn-lt"/>
                          <a:ea typeface="+mn-ea"/>
                          <a:cs typeface="+mn-cs"/>
                        </a:rPr>
                        <a:t> emanato con il </a:t>
                      </a:r>
                      <a:r>
                        <a:rPr lang="it-IT" sz="1600" dirty="0" smtClean="0">
                          <a:solidFill>
                            <a:srgbClr val="C00000"/>
                          </a:solidFill>
                        </a:rPr>
                        <a:t>D.P.R. 132/2013</a:t>
                      </a:r>
                    </a:p>
                    <a:p>
                      <a:pPr marL="457200" marR="0" lvl="1"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1" i="1" u="sng" kern="1200" baseline="0" dirty="0" smtClean="0">
                        <a:solidFill>
                          <a:srgbClr val="C00000"/>
                        </a:solidFill>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800" b="0" i="1" kern="1200" baseline="0" dirty="0" smtClean="0">
                          <a:solidFill>
                            <a:schemeClr val="tx1"/>
                          </a:solidFill>
                          <a:latin typeface="+mn-lt"/>
                          <a:ea typeface="+mn-ea"/>
                          <a:cs typeface="+mn-cs"/>
                        </a:rPr>
                        <a:t>che consente la registrazione di ciascun evento gestionale in modo da assicurare l'integrazione e la coerenza delle rilevazioni di natura finanziaria con quelle di natura economica e patrimoniale.</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800" b="0" i="1" kern="1200" baseline="0" dirty="0" smtClean="0">
                          <a:solidFill>
                            <a:schemeClr val="tx1"/>
                          </a:solidFill>
                          <a:latin typeface="+mn-lt"/>
                          <a:ea typeface="+mn-ea"/>
                          <a:cs typeface="+mn-cs"/>
                        </a:rPr>
                        <a:t>In tale sistema rispettando le regole sottostanti la competenza economica viene individuata per ciascuna  operazione  nella fase che più vi si avvicina.</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33265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10</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546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4117807646"/>
              </p:ext>
            </p:extLst>
          </p:nvPr>
        </p:nvGraphicFramePr>
        <p:xfrm>
          <a:off x="251520" y="1268760"/>
          <a:ext cx="8640960" cy="4968552"/>
        </p:xfrm>
        <a:graphic>
          <a:graphicData uri="http://schemas.openxmlformats.org/drawingml/2006/table">
            <a:tbl>
              <a:tblPr firstRow="1" firstCol="1" bandRow="1"/>
              <a:tblGrid>
                <a:gridCol w="8640960"/>
              </a:tblGrid>
              <a:tr h="4968552">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2000" b="1" u="sng" kern="1200" cap="small" baseline="0" dirty="0" smtClean="0">
                          <a:solidFill>
                            <a:schemeClr val="tx1"/>
                          </a:solidFill>
                          <a:latin typeface="+mn-lt"/>
                          <a:ea typeface="+mn-ea"/>
                          <a:cs typeface="+mn-cs"/>
                        </a:rPr>
                        <a:t>Quadro normativo di riferimento: D.P.R. 97/2003</a:t>
                      </a:r>
                    </a:p>
                    <a:p>
                      <a:pPr hangingPunct="0"/>
                      <a:endParaRPr lang="it-IT" sz="1600" b="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(accertamento)</a:t>
                      </a:r>
                    </a:p>
                    <a:p>
                      <a:pPr hangingPunct="0"/>
                      <a:endParaRPr lang="it-IT" sz="1600" dirty="0" smtClean="0"/>
                    </a:p>
                    <a:p>
                      <a:pPr algn="just"/>
                      <a:r>
                        <a:rPr lang="it-IT" sz="1800" i="1" kern="1200" dirty="0" smtClean="0">
                          <a:solidFill>
                            <a:schemeClr val="tx1"/>
                          </a:solidFill>
                          <a:effectLst/>
                          <a:latin typeface="+mn-lt"/>
                          <a:ea typeface="+mn-ea"/>
                          <a:cs typeface="+mn-cs"/>
                        </a:rPr>
                        <a:t>La gestione delle entrate prevede le fasi dell’accertamento, della riscossione e del versamento.</a:t>
                      </a:r>
                      <a:endParaRPr lang="it-IT" sz="16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Alla fase </a:t>
                      </a:r>
                      <a:r>
                        <a:rPr lang="it-IT" sz="1800" b="1" i="1" kern="1200" dirty="0" smtClean="0">
                          <a:solidFill>
                            <a:schemeClr val="tx1"/>
                          </a:solidFill>
                          <a:effectLst/>
                          <a:latin typeface="+mn-lt"/>
                          <a:ea typeface="+mn-ea"/>
                          <a:cs typeface="+mn-cs"/>
                        </a:rPr>
                        <a:t>dell’</a:t>
                      </a:r>
                      <a:r>
                        <a:rPr lang="it-IT" sz="1800" b="1" i="1" kern="1200" cap="small" baseline="0" dirty="0" smtClean="0">
                          <a:solidFill>
                            <a:srgbClr val="0070C0"/>
                          </a:solidFill>
                          <a:effectLst/>
                          <a:latin typeface="+mn-lt"/>
                          <a:ea typeface="+mn-ea"/>
                          <a:cs typeface="+mn-cs"/>
                        </a:rPr>
                        <a:t>accertamento</a:t>
                      </a:r>
                      <a:r>
                        <a:rPr lang="it-IT" sz="1800" i="1" kern="1200" dirty="0" smtClean="0">
                          <a:solidFill>
                            <a:schemeClr val="tx1"/>
                          </a:solidFill>
                          <a:effectLst/>
                          <a:latin typeface="+mn-lt"/>
                          <a:ea typeface="+mn-ea"/>
                          <a:cs typeface="+mn-cs"/>
                        </a:rPr>
                        <a:t> secondo la norma corrisponde il sorgere del credito.</a:t>
                      </a:r>
                    </a:p>
                    <a:p>
                      <a:pPr algn="just"/>
                      <a:r>
                        <a:rPr lang="it-IT" sz="1800" i="1" kern="1200" dirty="0" smtClean="0">
                          <a:solidFill>
                            <a:schemeClr val="tx1"/>
                          </a:solidFill>
                          <a:effectLst/>
                          <a:latin typeface="+mn-lt"/>
                          <a:ea typeface="+mn-ea"/>
                          <a:cs typeface="+mn-cs"/>
                        </a:rPr>
                        <a:t>Nella pratica però il conseguimento di tutti i requisiti necessari a tal fine avviene per successive fasi di rilevazione, rappresentate da altrettanti atti amministrativi interni e comunicazioni esterne, processate ed elaborate anche nel rispetto del regolamento interno di contabilità e di amministrazione. </a:t>
                      </a:r>
                      <a:endParaRPr lang="it-IT" sz="16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Bisognerà infatti effettuare rivalutazione finale, in sede di formulazione dei rendiconti, in relazione alla loro effettiva esigibilità e pertanto mantengono un carattere presuntivo esclusivamente nell'ambito dell'esercizio corrente</a:t>
                      </a:r>
                      <a:r>
                        <a:rPr lang="it-IT" sz="1600" b="0" i="1"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6"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11</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020"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31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541687206"/>
              </p:ext>
            </p:extLst>
          </p:nvPr>
        </p:nvGraphicFramePr>
        <p:xfrm>
          <a:off x="251520" y="908720"/>
          <a:ext cx="8640960" cy="5433060"/>
        </p:xfrm>
        <a:graphic>
          <a:graphicData uri="http://schemas.openxmlformats.org/drawingml/2006/table">
            <a:tbl>
              <a:tblPr firstRow="1" firstCol="1" bandRow="1"/>
              <a:tblGrid>
                <a:gridCol w="8640960"/>
              </a:tblGrid>
              <a:tr h="4968552">
                <a:tc>
                  <a:txBody>
                    <a:bodyPr/>
                    <a:lstStyle/>
                    <a:p>
                      <a:pPr hangingPunct="0"/>
                      <a:endParaRPr lang="it-IT" sz="1400" b="1" i="1" u="sng" dirty="0" smtClean="0"/>
                    </a:p>
                    <a:p>
                      <a:pPr marL="0" marR="0" indent="0" algn="l" rtl="0" eaLnBrk="1" fontAlgn="auto" latinLnBrk="0" hangingPunct="1">
                        <a:spcBef>
                          <a:spcPts val="336"/>
                        </a:spcBef>
                        <a:spcAft>
                          <a:spcPts val="0"/>
                        </a:spcAft>
                      </a:pPr>
                      <a:r>
                        <a:rPr lang="it-IT" sz="2000" b="1" i="1" u="sng" kern="1200" cap="small" baseline="0" dirty="0" smtClean="0">
                          <a:solidFill>
                            <a:schemeClr val="tx1"/>
                          </a:solidFill>
                          <a:latin typeface="+mn-lt"/>
                          <a:ea typeface="+mn-ea"/>
                          <a:cs typeface="+mn-cs"/>
                        </a:rPr>
                        <a:t>Quadro 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(accertamento)</a:t>
                      </a:r>
                    </a:p>
                    <a:p>
                      <a:pPr hangingPunct="0"/>
                      <a:endParaRPr lang="it-IT" sz="1600" i="1" dirty="0" smtClean="0"/>
                    </a:p>
                    <a:p>
                      <a:pPr algn="just"/>
                      <a:r>
                        <a:rPr lang="it-IT" sz="1800" i="1" kern="1200" dirty="0" smtClean="0">
                          <a:solidFill>
                            <a:schemeClr val="tx1"/>
                          </a:solidFill>
                          <a:effectLst/>
                          <a:latin typeface="+mn-lt"/>
                          <a:ea typeface="+mn-ea"/>
                          <a:cs typeface="+mn-cs"/>
                        </a:rPr>
                        <a:t>La funzione degli accertamenti, prima che gli stessi divengano effettive rilevazioni di credito, è duplice: </a:t>
                      </a:r>
                    </a:p>
                    <a:p>
                      <a:pPr algn="just"/>
                      <a:r>
                        <a:rPr lang="it-IT" sz="1800" b="1" i="1" u="sng" kern="1200" dirty="0" smtClean="0">
                          <a:solidFill>
                            <a:schemeClr val="tx1"/>
                          </a:solidFill>
                          <a:effectLst/>
                          <a:latin typeface="+mn-lt"/>
                          <a:ea typeface="+mn-ea"/>
                          <a:cs typeface="+mn-cs"/>
                        </a:rPr>
                        <a:t>da un lato</a:t>
                      </a:r>
                      <a:r>
                        <a:rPr lang="it-IT" sz="1800" b="1" i="1" kern="1200" dirty="0" smtClean="0">
                          <a:solidFill>
                            <a:schemeClr val="tx1"/>
                          </a:solidFill>
                          <a:effectLst/>
                          <a:latin typeface="+mn-lt"/>
                          <a:ea typeface="+mn-ea"/>
                          <a:cs typeface="+mn-cs"/>
                        </a:rPr>
                        <a:t> </a:t>
                      </a:r>
                      <a:r>
                        <a:rPr lang="it-IT" sz="1800" i="1" kern="1200" dirty="0" smtClean="0">
                          <a:solidFill>
                            <a:schemeClr val="tx1"/>
                          </a:solidFill>
                          <a:effectLst/>
                          <a:latin typeface="+mn-lt"/>
                          <a:ea typeface="+mn-ea"/>
                          <a:cs typeface="+mn-cs"/>
                        </a:rPr>
                        <a:t>permettono di mettere a confronto gli importi previsti sulle singole voci del bilancio preventivo con le previsioni di incasso aggiornate; </a:t>
                      </a:r>
                    </a:p>
                    <a:p>
                      <a:pPr algn="just"/>
                      <a:r>
                        <a:rPr lang="it-IT" sz="1800" b="1" i="1" u="sng" kern="1200" dirty="0" smtClean="0">
                          <a:solidFill>
                            <a:schemeClr val="tx1"/>
                          </a:solidFill>
                          <a:effectLst/>
                          <a:latin typeface="+mn-lt"/>
                          <a:ea typeface="+mn-ea"/>
                          <a:cs typeface="+mn-cs"/>
                        </a:rPr>
                        <a:t>dall'altro</a:t>
                      </a:r>
                      <a:r>
                        <a:rPr lang="it-IT" sz="1800" i="1" kern="1200" dirty="0" smtClean="0">
                          <a:solidFill>
                            <a:schemeClr val="tx1"/>
                          </a:solidFill>
                          <a:effectLst/>
                          <a:latin typeface="+mn-lt"/>
                          <a:ea typeface="+mn-ea"/>
                          <a:cs typeface="+mn-cs"/>
                        </a:rPr>
                        <a:t> costituiscono la base per i successivi atti di rilevazione dell'obbligazione e del credito effettivo, per tenere sotto controllo le entrate e semplificarne la gestione. </a:t>
                      </a: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In questo senso l'accertamento, nella sua veste iniziale, non può essere omologato con la rilevazione del credito nei confronti di terzi, atteso che esso può essere rilevato in presenza di una obbligazione di terzi anche precedentemente alla nascita del credito vero e proprio. Tale convalida è tuttavia obbligatoria in sede di chiusura del rendiconto, con ciò intendendo che le quote accertate, ancora prive dei requisiti necessari per divenire crediti esigibili, devono essere </a:t>
                      </a:r>
                      <a:r>
                        <a:rPr lang="it-IT" sz="1800" b="1" i="1" u="sng" kern="1200" dirty="0" smtClean="0">
                          <a:solidFill>
                            <a:schemeClr val="tx1"/>
                          </a:solidFill>
                          <a:effectLst/>
                          <a:latin typeface="+mn-lt"/>
                          <a:ea typeface="+mn-ea"/>
                          <a:cs typeface="+mn-cs"/>
                        </a:rPr>
                        <a:t>abbattute</a:t>
                      </a:r>
                      <a:r>
                        <a:rPr lang="it-IT" sz="1800" i="1" kern="1200" dirty="0" smtClean="0">
                          <a:solidFill>
                            <a:schemeClr val="tx1"/>
                          </a:solidFill>
                          <a:effectLst/>
                          <a:latin typeface="+mn-lt"/>
                          <a:ea typeface="+mn-ea"/>
                          <a:cs typeface="+mn-cs"/>
                        </a:rPr>
                        <a:t>. </a:t>
                      </a:r>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221"/>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12</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1416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55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9581192"/>
              </p:ext>
            </p:extLst>
          </p:nvPr>
        </p:nvGraphicFramePr>
        <p:xfrm>
          <a:off x="432047" y="908720"/>
          <a:ext cx="8028385" cy="5400600"/>
        </p:xfrm>
        <a:graphic>
          <a:graphicData uri="http://schemas.openxmlformats.org/drawingml/2006/table">
            <a:tbl>
              <a:tblPr firstRow="1" firstCol="1" bandRow="1"/>
              <a:tblGrid>
                <a:gridCol w="8028385"/>
              </a:tblGrid>
              <a:tr h="5400600">
                <a:tc>
                  <a:txBody>
                    <a:bodyPr/>
                    <a:lstStyle/>
                    <a:p>
                      <a:pPr hangingPunct="0"/>
                      <a:endParaRPr lang="it-IT" sz="1400" b="1" i="1" u="sng" dirty="0" smtClean="0"/>
                    </a:p>
                    <a:p>
                      <a:pPr marL="0" marR="0" indent="0" algn="l" rtl="0" eaLnBrk="1" fontAlgn="auto" latinLnBrk="0" hangingPunct="1">
                        <a:spcBef>
                          <a:spcPts val="336"/>
                        </a:spcBef>
                        <a:spcAft>
                          <a:spcPts val="0"/>
                        </a:spcAft>
                      </a:pPr>
                      <a:r>
                        <a:rPr lang="it-IT" sz="2000" b="1" i="1" u="sng" kern="1200" dirty="0" smtClean="0">
                          <a:solidFill>
                            <a:schemeClr val="tx1"/>
                          </a:solidFill>
                          <a:latin typeface="+mn-lt"/>
                          <a:ea typeface="+mn-ea"/>
                          <a:cs typeface="+mn-cs"/>
                        </a:rPr>
                        <a:t>Quadro 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(accertamento)</a:t>
                      </a:r>
                    </a:p>
                    <a:p>
                      <a:pPr hangingPunct="0"/>
                      <a:endParaRPr lang="it-IT" sz="1600" i="1" dirty="0" smtClean="0"/>
                    </a:p>
                    <a:p>
                      <a:pPr algn="just"/>
                      <a:r>
                        <a:rPr lang="it-IT" sz="1800" i="1" kern="1200" dirty="0" smtClean="0">
                          <a:solidFill>
                            <a:schemeClr val="tx1"/>
                          </a:solidFill>
                          <a:effectLst/>
                          <a:latin typeface="+mn-lt"/>
                          <a:ea typeface="+mn-ea"/>
                          <a:cs typeface="+mn-cs"/>
                        </a:rPr>
                        <a:t>Tuttavia è possibile evidenziare che l'accertamento è comunque molto vicino al concetto di credito, considerato che la norma prevede che l'accertamento deve essere </a:t>
                      </a:r>
                      <a:r>
                        <a:rPr lang="it-IT" sz="1800" i="1" u="sng" kern="1200" dirty="0" smtClean="0">
                          <a:solidFill>
                            <a:srgbClr val="C00000"/>
                          </a:solidFill>
                          <a:effectLst/>
                          <a:latin typeface="+mn-lt"/>
                          <a:ea typeface="+mn-ea"/>
                          <a:cs typeface="+mn-cs"/>
                        </a:rPr>
                        <a:t>rilevato solo in caso di esigibilità pressoché certa del credito e previa individuazione del soggetto debitore. </a:t>
                      </a: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Ciò significa che nel momento in cui vi è coincidenza con la definizione civilistica di credito nel bilancio economico-patrimoniale si rileverà con molta probabilità una variazione economica positiva, che sarà in ogni caso oggetto di valutazioni al fine di verificare se tale deve essere considerata </a:t>
                      </a:r>
                      <a:r>
                        <a:rPr lang="it-IT" sz="1800" b="1" i="1" u="sng" kern="1200" dirty="0" smtClean="0">
                          <a:solidFill>
                            <a:schemeClr val="tx1"/>
                          </a:solidFill>
                          <a:effectLst/>
                          <a:latin typeface="+mn-lt"/>
                          <a:ea typeface="+mn-ea"/>
                          <a:cs typeface="+mn-cs"/>
                        </a:rPr>
                        <a:t>o se dovrà invece essere oggetto di rettifica o integrazione attraverso le scritture tipiche della contabilità civilistica, c.d. di assestamento.</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5"/>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13</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8404"/>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70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567144869"/>
              </p:ext>
            </p:extLst>
          </p:nvPr>
        </p:nvGraphicFramePr>
        <p:xfrm>
          <a:off x="611560" y="1268760"/>
          <a:ext cx="7848872" cy="4968552"/>
        </p:xfrm>
        <a:graphic>
          <a:graphicData uri="http://schemas.openxmlformats.org/drawingml/2006/table">
            <a:tbl>
              <a:tblPr firstRow="1" firstCol="1" bandRow="1"/>
              <a:tblGrid>
                <a:gridCol w="7848872"/>
              </a:tblGrid>
              <a:tr h="4968552">
                <a:tc>
                  <a:txBody>
                    <a:bodyPr/>
                    <a:lstStyle/>
                    <a:p>
                      <a:pPr hangingPunct="0"/>
                      <a:endParaRPr lang="it-IT" sz="1400" b="1" i="1" u="sng" dirty="0" smtClean="0"/>
                    </a:p>
                    <a:p>
                      <a:pPr marL="0" marR="0" indent="0" algn="l" rtl="0" eaLnBrk="1" fontAlgn="auto" latinLnBrk="0" hangingPunct="1">
                        <a:spcBef>
                          <a:spcPts val="336"/>
                        </a:spcBef>
                        <a:spcAft>
                          <a:spcPts val="0"/>
                        </a:spcAft>
                      </a:pPr>
                      <a:r>
                        <a:rPr lang="it-IT" sz="2000" b="1" i="1" u="sng" kern="1200" cap="small" baseline="0" dirty="0" smtClean="0">
                          <a:solidFill>
                            <a:schemeClr val="tx1"/>
                          </a:solidFill>
                          <a:latin typeface="+mn-lt"/>
                          <a:ea typeface="+mn-ea"/>
                          <a:cs typeface="+mn-cs"/>
                        </a:rPr>
                        <a:t>Quadro 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(Riscossione)</a:t>
                      </a: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endParaRPr lang="it-IT" sz="1600" b="1" i="1" u="sng" kern="1200" cap="small" baseline="0" dirty="0" smtClean="0">
                        <a:solidFill>
                          <a:srgbClr val="C00000"/>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tx1"/>
                          </a:solidFill>
                          <a:effectLst/>
                          <a:latin typeface="+mn-lt"/>
                          <a:ea typeface="+mn-ea"/>
                          <a:cs typeface="+mn-cs"/>
                        </a:rPr>
                        <a:t>La fase dell’accertamento è seguita da quella della </a:t>
                      </a:r>
                      <a:r>
                        <a:rPr lang="it-IT" sz="1800" b="1" kern="1200" cap="small" baseline="0" dirty="0" smtClean="0">
                          <a:solidFill>
                            <a:schemeClr val="tx1"/>
                          </a:solidFill>
                          <a:effectLst/>
                          <a:latin typeface="+mn-lt"/>
                          <a:ea typeface="+mn-ea"/>
                          <a:cs typeface="+mn-cs"/>
                        </a:rPr>
                        <a:t>riscossione</a:t>
                      </a:r>
                      <a:r>
                        <a:rPr lang="it-IT" sz="1800" kern="1200" dirty="0" smtClean="0">
                          <a:solidFill>
                            <a:schemeClr val="tx1"/>
                          </a:solidFill>
                          <a:effectLst/>
                          <a:latin typeface="+mn-lt"/>
                          <a:ea typeface="+mn-ea"/>
                          <a:cs typeface="+mn-cs"/>
                        </a:rPr>
                        <a:t>, che dal punto di vista contabile avviene attraverso l'emissione delle reversali di incasso</a:t>
                      </a:r>
                      <a:r>
                        <a:rPr lang="en-US" sz="1800" kern="1200" dirty="0" smtClean="0">
                          <a:solidFill>
                            <a:schemeClr val="tx1"/>
                          </a:solidFill>
                          <a:effectLst/>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Tale </a:t>
                      </a:r>
                      <a:r>
                        <a:rPr lang="en-US" sz="1800" kern="1200" dirty="0" err="1" smtClean="0">
                          <a:solidFill>
                            <a:schemeClr val="tx1"/>
                          </a:solidFill>
                          <a:effectLst/>
                          <a:latin typeface="+mn-lt"/>
                          <a:ea typeface="+mn-ea"/>
                          <a:cs typeface="+mn-cs"/>
                        </a:rPr>
                        <a:t>fase</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determina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nella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contabilità</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Economico-Patrimoniale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una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variazione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numeraria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che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rileva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l’aumento</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delle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risorse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monetarie</a:t>
                      </a:r>
                      <a:r>
                        <a:rPr lang="en-US" sz="1800" kern="1200" baseline="0" dirty="0" smtClean="0">
                          <a:solidFill>
                            <a:schemeClr val="tx1"/>
                          </a:solidFill>
                          <a:effectLst/>
                          <a:latin typeface="+mn-lt"/>
                          <a:ea typeface="+mn-ea"/>
                          <a:cs typeface="+mn-cs"/>
                        </a:rPr>
                        <a:t> e la </a:t>
                      </a:r>
                      <a:r>
                        <a:rPr lang="en-US" sz="1800" kern="1200" baseline="0" dirty="0" err="1" smtClean="0">
                          <a:solidFill>
                            <a:schemeClr val="tx1"/>
                          </a:solidFill>
                          <a:effectLst/>
                          <a:latin typeface="+mn-lt"/>
                          <a:ea typeface="+mn-ea"/>
                          <a:cs typeface="+mn-cs"/>
                        </a:rPr>
                        <a:t>diminuzione</a:t>
                      </a:r>
                      <a:r>
                        <a:rPr lang="en-US" sz="1800" kern="1200" baseline="0" dirty="0" smtClean="0">
                          <a:solidFill>
                            <a:schemeClr val="tx1"/>
                          </a:solidFill>
                          <a:effectLst/>
                          <a:latin typeface="+mn-lt"/>
                          <a:ea typeface="+mn-ea"/>
                          <a:cs typeface="+mn-cs"/>
                        </a:rPr>
                        <a:t> del </a:t>
                      </a:r>
                      <a:r>
                        <a:rPr lang="en-US" sz="1800" kern="1200" baseline="0" dirty="0" err="1" smtClean="0">
                          <a:solidFill>
                            <a:schemeClr val="tx1"/>
                          </a:solidFill>
                          <a:effectLst/>
                          <a:latin typeface="+mn-lt"/>
                          <a:ea typeface="+mn-ea"/>
                          <a:cs typeface="+mn-cs"/>
                        </a:rPr>
                        <a:t>credito</a:t>
                      </a:r>
                      <a:r>
                        <a:rPr lang="en-US" sz="1800" kern="1200" baseline="0" dirty="0" smtClean="0">
                          <a:solidFill>
                            <a:schemeClr val="tx1"/>
                          </a:solidFill>
                          <a:effectLst/>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it-IT" sz="1800" kern="1200" dirty="0" smtClean="0">
                        <a:solidFill>
                          <a:schemeClr val="tx1"/>
                        </a:solidFill>
                        <a:effectLst/>
                        <a:latin typeface="+mn-lt"/>
                        <a:ea typeface="+mn-ea"/>
                        <a:cs typeface="+mn-cs"/>
                      </a:endParaRPr>
                    </a:p>
                    <a:p>
                      <a:pPr algn="just"/>
                      <a:endParaRPr lang="it-IT" sz="1600" b="0" i="1"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33265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14</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66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869826758"/>
              </p:ext>
            </p:extLst>
          </p:nvPr>
        </p:nvGraphicFramePr>
        <p:xfrm>
          <a:off x="323528" y="908720"/>
          <a:ext cx="8496944" cy="5184576"/>
        </p:xfrm>
        <a:graphic>
          <a:graphicData uri="http://schemas.openxmlformats.org/drawingml/2006/table">
            <a:tbl>
              <a:tblPr firstRow="1" firstCol="1" bandRow="1"/>
              <a:tblGrid>
                <a:gridCol w="8496944"/>
              </a:tblGrid>
              <a:tr h="5184576">
                <a:tc>
                  <a:txBody>
                    <a:bodyPr/>
                    <a:lstStyle/>
                    <a:p>
                      <a:pPr hangingPunct="0"/>
                      <a:endParaRPr lang="it-IT" sz="1400" b="1" i="1" u="sng" dirty="0" smtClean="0"/>
                    </a:p>
                    <a:p>
                      <a:pPr marL="0" marR="0" indent="0" algn="l" rtl="0" eaLnBrk="1" fontAlgn="auto" latinLnBrk="0" hangingPunct="1">
                        <a:spcBef>
                          <a:spcPts val="336"/>
                        </a:spcBef>
                        <a:spcAft>
                          <a:spcPts val="0"/>
                        </a:spcAft>
                      </a:pPr>
                      <a:r>
                        <a:rPr lang="it-IT" sz="2000" b="1" i="1" u="sng" kern="1200" cap="small" baseline="0" dirty="0" smtClean="0">
                          <a:solidFill>
                            <a:schemeClr val="tx1"/>
                          </a:solidFill>
                          <a:latin typeface="+mn-lt"/>
                          <a:ea typeface="+mn-ea"/>
                          <a:cs typeface="+mn-cs"/>
                        </a:rPr>
                        <a:t>Quadro 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(Impegno)</a:t>
                      </a: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endParaRPr lang="it-IT" sz="1600" b="1" i="1" u="sng" kern="1200" cap="small" baseline="0" dirty="0" smtClean="0">
                        <a:solidFill>
                          <a:srgbClr val="C00000"/>
                        </a:solidFill>
                        <a:latin typeface="+mn-lt"/>
                        <a:ea typeface="+mn-ea"/>
                        <a:cs typeface="+mn-cs"/>
                      </a:endParaRPr>
                    </a:p>
                    <a:p>
                      <a:pPr algn="just"/>
                      <a:r>
                        <a:rPr lang="it-IT" sz="1800" kern="1200" dirty="0" smtClean="0">
                          <a:solidFill>
                            <a:schemeClr val="tx1"/>
                          </a:solidFill>
                          <a:effectLst/>
                          <a:latin typeface="+mn-lt"/>
                          <a:ea typeface="+mn-ea"/>
                          <a:cs typeface="+mn-cs"/>
                        </a:rPr>
                        <a:t>La gestione delle spese prevede</a:t>
                      </a:r>
                      <a:r>
                        <a:rPr lang="it-IT" sz="1800" kern="1200" baseline="0" dirty="0" smtClean="0">
                          <a:solidFill>
                            <a:schemeClr val="tx1"/>
                          </a:solidFill>
                          <a:effectLst/>
                          <a:latin typeface="+mn-lt"/>
                          <a:ea typeface="+mn-ea"/>
                          <a:cs typeface="+mn-cs"/>
                        </a:rPr>
                        <a:t> </a:t>
                      </a:r>
                      <a:r>
                        <a:rPr lang="it-IT" sz="1800" kern="1200" dirty="0" smtClean="0">
                          <a:solidFill>
                            <a:schemeClr val="tx1"/>
                          </a:solidFill>
                          <a:effectLst/>
                          <a:latin typeface="+mn-lt"/>
                          <a:ea typeface="+mn-ea"/>
                          <a:cs typeface="+mn-cs"/>
                        </a:rPr>
                        <a:t>le fasi </a:t>
                      </a:r>
                      <a:r>
                        <a:rPr lang="it-IT" sz="1800" b="1" kern="1200" dirty="0" smtClean="0">
                          <a:solidFill>
                            <a:schemeClr val="tx1"/>
                          </a:solidFill>
                          <a:effectLst/>
                          <a:latin typeface="+mn-lt"/>
                          <a:ea typeface="+mn-ea"/>
                          <a:cs typeface="+mn-cs"/>
                        </a:rPr>
                        <a:t>dell’impegno</a:t>
                      </a:r>
                      <a:r>
                        <a:rPr lang="it-IT" sz="1800" kern="1200" dirty="0" smtClean="0">
                          <a:solidFill>
                            <a:schemeClr val="tx1"/>
                          </a:solidFill>
                          <a:effectLst/>
                          <a:latin typeface="+mn-lt"/>
                          <a:ea typeface="+mn-ea"/>
                          <a:cs typeface="+mn-cs"/>
                        </a:rPr>
                        <a:t>, della </a:t>
                      </a:r>
                      <a:r>
                        <a:rPr lang="it-IT" sz="1800" b="1" kern="1200" dirty="0" smtClean="0">
                          <a:solidFill>
                            <a:schemeClr val="tx1"/>
                          </a:solidFill>
                          <a:effectLst/>
                          <a:latin typeface="+mn-lt"/>
                          <a:ea typeface="+mn-ea"/>
                          <a:cs typeface="+mn-cs"/>
                        </a:rPr>
                        <a:t>liquidazione</a:t>
                      </a:r>
                      <a:r>
                        <a:rPr lang="it-IT" sz="1800" kern="1200" dirty="0" smtClean="0">
                          <a:solidFill>
                            <a:schemeClr val="tx1"/>
                          </a:solidFill>
                          <a:effectLst/>
                          <a:latin typeface="+mn-lt"/>
                          <a:ea typeface="+mn-ea"/>
                          <a:cs typeface="+mn-cs"/>
                        </a:rPr>
                        <a:t>, dell’</a:t>
                      </a:r>
                      <a:r>
                        <a:rPr lang="it-IT" sz="1800" b="1" kern="1200" dirty="0" smtClean="0">
                          <a:solidFill>
                            <a:schemeClr val="tx1"/>
                          </a:solidFill>
                          <a:effectLst/>
                          <a:latin typeface="+mn-lt"/>
                          <a:ea typeface="+mn-ea"/>
                          <a:cs typeface="+mn-cs"/>
                        </a:rPr>
                        <a:t>ordinazione</a:t>
                      </a:r>
                      <a:r>
                        <a:rPr lang="it-IT" sz="1800" kern="1200" dirty="0" smtClean="0">
                          <a:solidFill>
                            <a:schemeClr val="tx1"/>
                          </a:solidFill>
                          <a:effectLst/>
                          <a:latin typeface="+mn-lt"/>
                          <a:ea typeface="+mn-ea"/>
                          <a:cs typeface="+mn-cs"/>
                        </a:rPr>
                        <a:t> e del </a:t>
                      </a:r>
                      <a:r>
                        <a:rPr lang="it-IT" sz="1800" b="1" kern="1200" dirty="0" smtClean="0">
                          <a:solidFill>
                            <a:schemeClr val="tx1"/>
                          </a:solidFill>
                          <a:effectLst/>
                          <a:latin typeface="+mn-lt"/>
                          <a:ea typeface="+mn-ea"/>
                          <a:cs typeface="+mn-cs"/>
                        </a:rPr>
                        <a:t>pagamento</a:t>
                      </a:r>
                      <a:r>
                        <a:rPr lang="it-IT" sz="1800" kern="1200" dirty="0" smtClean="0">
                          <a:solidFill>
                            <a:schemeClr val="tx1"/>
                          </a:solidFill>
                          <a:effectLst/>
                          <a:latin typeface="+mn-lt"/>
                          <a:ea typeface="+mn-ea"/>
                          <a:cs typeface="+mn-cs"/>
                        </a:rPr>
                        <a:t>.</a:t>
                      </a:r>
                    </a:p>
                    <a:p>
                      <a:endParaRPr lang="it-IT" sz="1800" kern="1200" dirty="0" smtClean="0">
                        <a:solidFill>
                          <a:schemeClr val="tx1"/>
                        </a:solidFill>
                        <a:effectLst/>
                        <a:latin typeface="+mn-lt"/>
                        <a:ea typeface="+mn-ea"/>
                        <a:cs typeface="+mn-cs"/>
                      </a:endParaRPr>
                    </a:p>
                    <a:p>
                      <a:pPr algn="just"/>
                      <a:r>
                        <a:rPr lang="it-IT" sz="1800" b="1" u="sng" kern="1200" dirty="0" smtClean="0">
                          <a:solidFill>
                            <a:schemeClr val="tx1"/>
                          </a:solidFill>
                          <a:effectLst/>
                          <a:latin typeface="+mn-lt"/>
                          <a:ea typeface="+mn-ea"/>
                          <a:cs typeface="+mn-cs"/>
                        </a:rPr>
                        <a:t>L'impegno</a:t>
                      </a:r>
                      <a:r>
                        <a:rPr lang="it-IT" sz="1800" kern="1200" dirty="0" smtClean="0">
                          <a:solidFill>
                            <a:schemeClr val="tx1"/>
                          </a:solidFill>
                          <a:effectLst/>
                          <a:latin typeface="+mn-lt"/>
                          <a:ea typeface="+mn-ea"/>
                          <a:cs typeface="+mn-cs"/>
                        </a:rPr>
                        <a:t> costituisce una delle fasi principali della spesa attraverso la quale viene affermata un’obbligazione giuridica passiva, che in modo chiaro definisca: </a:t>
                      </a:r>
                      <a:r>
                        <a:rPr lang="it-IT" sz="1800" i="1" kern="1200" dirty="0" smtClean="0">
                          <a:solidFill>
                            <a:schemeClr val="tx1"/>
                          </a:solidFill>
                          <a:effectLst/>
                          <a:latin typeface="+mn-lt"/>
                          <a:ea typeface="+mn-ea"/>
                          <a:cs typeface="+mn-cs"/>
                        </a:rPr>
                        <a:t>la ragione del debito, la somma da pagare, il soggetto creditore, la specificazione del vincolo costituito sullo stanziamento di bilancio e la data di scadenza</a:t>
                      </a:r>
                      <a:r>
                        <a:rPr lang="it-IT" sz="1800" kern="1200" dirty="0" smtClean="0">
                          <a:solidFill>
                            <a:schemeClr val="tx1"/>
                          </a:solidFill>
                          <a:effectLst/>
                          <a:latin typeface="+mn-lt"/>
                          <a:ea typeface="+mn-ea"/>
                          <a:cs typeface="+mn-cs"/>
                        </a:rPr>
                        <a:t>.</a:t>
                      </a: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La funzione degli </a:t>
                      </a:r>
                      <a:r>
                        <a:rPr lang="it-IT" sz="1800" b="1" u="sng" kern="1200" dirty="0" smtClean="0">
                          <a:solidFill>
                            <a:schemeClr val="tx1"/>
                          </a:solidFill>
                          <a:effectLst/>
                          <a:latin typeface="+mn-lt"/>
                          <a:ea typeface="+mn-ea"/>
                          <a:cs typeface="+mn-cs"/>
                        </a:rPr>
                        <a:t>impegni</a:t>
                      </a:r>
                      <a:r>
                        <a:rPr lang="it-IT" sz="1800" kern="1200" dirty="0" smtClean="0">
                          <a:solidFill>
                            <a:schemeClr val="tx1"/>
                          </a:solidFill>
                          <a:effectLst/>
                          <a:latin typeface="+mn-lt"/>
                          <a:ea typeface="+mn-ea"/>
                          <a:cs typeface="+mn-cs"/>
                        </a:rPr>
                        <a:t> è principalmente quella di "bloccare", in tutto o in parte, gli importi stanziati sulle singole voci di bilancio preventivo, rendendoli indisponibili per altri impegni di spesa, dal momento che non è consentito eccedere le disponibilità di bilancio. </a:t>
                      </a:r>
                    </a:p>
                    <a:p>
                      <a:pPr algn="just"/>
                      <a:endParaRPr lang="it-IT" sz="1800"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15</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4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954989347"/>
              </p:ext>
            </p:extLst>
          </p:nvPr>
        </p:nvGraphicFramePr>
        <p:xfrm>
          <a:off x="539552" y="908720"/>
          <a:ext cx="8280920" cy="5328592"/>
        </p:xfrm>
        <a:graphic>
          <a:graphicData uri="http://schemas.openxmlformats.org/drawingml/2006/table">
            <a:tbl>
              <a:tblPr firstRow="1" firstCol="1" bandRow="1"/>
              <a:tblGrid>
                <a:gridCol w="8280920"/>
              </a:tblGrid>
              <a:tr h="5328592">
                <a:tc>
                  <a:txBody>
                    <a:bodyPr/>
                    <a:lstStyle/>
                    <a:p>
                      <a:pPr hangingPunct="0"/>
                      <a:endParaRPr lang="it-IT" sz="1400" b="1" i="1" u="sng" dirty="0" smtClean="0"/>
                    </a:p>
                    <a:p>
                      <a:pPr marL="0" marR="0" indent="0" algn="l" rtl="0" eaLnBrk="1" fontAlgn="auto" latinLnBrk="0" hangingPunct="1">
                        <a:spcBef>
                          <a:spcPts val="336"/>
                        </a:spcBef>
                        <a:spcAft>
                          <a:spcPts val="0"/>
                        </a:spcAft>
                      </a:pPr>
                      <a:r>
                        <a:rPr lang="it-IT" sz="2000" b="1" i="1" u="sng" kern="1200" dirty="0" smtClean="0">
                          <a:solidFill>
                            <a:schemeClr val="tx1"/>
                          </a:solidFill>
                          <a:latin typeface="+mn-lt"/>
                          <a:ea typeface="+mn-ea"/>
                          <a:cs typeface="+mn-cs"/>
                        </a:rPr>
                        <a:t>Quadro 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(Impegno)</a:t>
                      </a: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endParaRPr lang="it-IT" sz="1600" b="1" i="1" u="sng" kern="1200" cap="small" baseline="0" dirty="0" smtClean="0">
                        <a:solidFill>
                          <a:srgbClr val="C00000"/>
                        </a:solidFill>
                        <a:latin typeface="+mn-lt"/>
                        <a:ea typeface="+mn-ea"/>
                        <a:cs typeface="+mn-cs"/>
                      </a:endParaRPr>
                    </a:p>
                    <a:p>
                      <a:pPr algn="just"/>
                      <a:r>
                        <a:rPr lang="it-IT" sz="1800" kern="1200" dirty="0" smtClean="0">
                          <a:solidFill>
                            <a:schemeClr val="tx1"/>
                          </a:solidFill>
                          <a:effectLst/>
                          <a:latin typeface="+mn-lt"/>
                          <a:ea typeface="+mn-ea"/>
                          <a:cs typeface="+mn-cs"/>
                        </a:rPr>
                        <a:t>L'impegno non deve essere confuso con la rilevazione del debito nei confronti di terzi, essendo essenzialmente ricollegabile al momento in cui i soggetti coinvolti si obbligano reciprocamente a fare / dare / permettere, secondo le specifiche condizioni “</a:t>
                      </a:r>
                      <a:r>
                        <a:rPr lang="it-IT" sz="1800" i="1" kern="1200" dirty="0" smtClean="0">
                          <a:solidFill>
                            <a:schemeClr val="tx1"/>
                          </a:solidFill>
                          <a:effectLst/>
                          <a:latin typeface="+mn-lt"/>
                          <a:ea typeface="+mn-ea"/>
                          <a:cs typeface="+mn-cs"/>
                        </a:rPr>
                        <a:t>negoziali</a:t>
                      </a:r>
                      <a:r>
                        <a:rPr lang="it-IT" sz="1800" kern="1200" dirty="0" smtClean="0">
                          <a:solidFill>
                            <a:schemeClr val="tx1"/>
                          </a:solidFill>
                          <a:effectLst/>
                          <a:latin typeface="+mn-lt"/>
                          <a:ea typeface="+mn-ea"/>
                          <a:cs typeface="+mn-cs"/>
                        </a:rPr>
                        <a:t>” definite. </a:t>
                      </a: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Con la fase dell’impegno l’Ente provvede ad </a:t>
                      </a:r>
                      <a:r>
                        <a:rPr lang="it-IT" sz="1800" b="1" kern="1200" dirty="0" smtClean="0">
                          <a:solidFill>
                            <a:schemeClr val="tx1"/>
                          </a:solidFill>
                          <a:effectLst/>
                          <a:latin typeface="+mn-lt"/>
                          <a:ea typeface="+mn-ea"/>
                          <a:cs typeface="+mn-cs"/>
                        </a:rPr>
                        <a:t>impegnare</a:t>
                      </a:r>
                      <a:r>
                        <a:rPr lang="it-IT" sz="1800" kern="1200" dirty="0" smtClean="0">
                          <a:solidFill>
                            <a:schemeClr val="tx1"/>
                          </a:solidFill>
                          <a:effectLst/>
                          <a:latin typeface="+mn-lt"/>
                          <a:ea typeface="+mn-ea"/>
                          <a:cs typeface="+mn-cs"/>
                        </a:rPr>
                        <a:t> le somme a valle delle procedure formali esperite (esempio: procedure di gara, selezione di fornitori ecc.), procedendo solo nel momento in cui viene riconosciuta un’obbligazione giuridicamente perfezionata, che determini la ragione del debito, la somma da pagare, il soggetto creditore, la specificazione del vincolo costituito sullo stanziamento e la data di scadenza, come già precedentemente anticipato.</a:t>
                      </a: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16</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27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2678772725"/>
              </p:ext>
            </p:extLst>
          </p:nvPr>
        </p:nvGraphicFramePr>
        <p:xfrm>
          <a:off x="611560" y="1268760"/>
          <a:ext cx="7848872" cy="4968552"/>
        </p:xfrm>
        <a:graphic>
          <a:graphicData uri="http://schemas.openxmlformats.org/drawingml/2006/table">
            <a:tbl>
              <a:tblPr firstRow="1" firstCol="1" bandRow="1"/>
              <a:tblGrid>
                <a:gridCol w="7848872"/>
              </a:tblGrid>
              <a:tr h="4968552">
                <a:tc>
                  <a:txBody>
                    <a:bodyPr/>
                    <a:lstStyle/>
                    <a:p>
                      <a:pPr hangingPunct="0"/>
                      <a:endParaRPr lang="it-IT" sz="1400" b="1" i="1" u="sng" dirty="0" smtClean="0"/>
                    </a:p>
                    <a:p>
                      <a:pPr marL="0" marR="0" indent="0" algn="l" rtl="0" eaLnBrk="1" fontAlgn="auto" latinLnBrk="0" hangingPunct="1">
                        <a:spcBef>
                          <a:spcPts val="336"/>
                        </a:spcBef>
                        <a:spcAft>
                          <a:spcPts val="0"/>
                        </a:spcAft>
                      </a:pPr>
                      <a:r>
                        <a:rPr lang="it-IT" sz="2000" b="1" i="1" u="sng" kern="1200" dirty="0" smtClean="0">
                          <a:solidFill>
                            <a:schemeClr val="tx1"/>
                          </a:solidFill>
                          <a:latin typeface="+mn-lt"/>
                          <a:ea typeface="+mn-ea"/>
                          <a:cs typeface="+mn-cs"/>
                        </a:rPr>
                        <a:t>Quadro 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(Impegno)</a:t>
                      </a: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Questa fase interessa solo le scritture relative alla contabilità finanziaria e non anche quelle della contabilità economico-patrimoniale, poiché in tale momento la prestazione e la controprestazione costituiscono esclusivamente una reciproca promessa di fare/dare/o permettere una determinata cosa. </a:t>
                      </a:r>
                    </a:p>
                    <a:p>
                      <a:pPr algn="just"/>
                      <a:endParaRPr lang="it-IT" sz="1800" kern="1200" dirty="0" smtClean="0">
                        <a:solidFill>
                          <a:schemeClr val="tx1"/>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33265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17</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11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5" y="37608"/>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dirty="0"/>
          </a:p>
        </p:txBody>
      </p:sp>
      <p:sp>
        <p:nvSpPr>
          <p:cNvPr id="6" name="Segnaposto numero diapositiva 5"/>
          <p:cNvSpPr>
            <a:spLocks noGrp="1"/>
          </p:cNvSpPr>
          <p:nvPr>
            <p:ph type="sldNum" sz="quarter" idx="11"/>
          </p:nvPr>
        </p:nvSpPr>
        <p:spPr/>
        <p:txBody>
          <a:bodyPr/>
          <a:lstStyle/>
          <a:p>
            <a:fld id="{BAC7507A-613F-4E6B-BEAB-01526F36A7A6}" type="slidenum">
              <a:rPr lang="it-IT" smtClean="0"/>
              <a:t>18</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7" y="980728"/>
            <a:ext cx="835292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03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60056057"/>
              </p:ext>
            </p:extLst>
          </p:nvPr>
        </p:nvGraphicFramePr>
        <p:xfrm>
          <a:off x="432047" y="836712"/>
          <a:ext cx="8352928" cy="5319524"/>
        </p:xfrm>
        <a:graphic>
          <a:graphicData uri="http://schemas.openxmlformats.org/drawingml/2006/table">
            <a:tbl>
              <a:tblPr firstRow="1" firstCol="1" bandRow="1"/>
              <a:tblGrid>
                <a:gridCol w="8352928"/>
              </a:tblGrid>
              <a:tr h="5319524">
                <a:tc>
                  <a:txBody>
                    <a:bodyPr/>
                    <a:lstStyle/>
                    <a:p>
                      <a:pPr marL="0" marR="0" indent="0" algn="l" rtl="0" eaLnBrk="1" fontAlgn="auto" latinLnBrk="0" hangingPunct="1">
                        <a:spcBef>
                          <a:spcPts val="336"/>
                        </a:spcBef>
                        <a:spcAft>
                          <a:spcPts val="0"/>
                        </a:spcAft>
                      </a:pPr>
                      <a:r>
                        <a:rPr lang="it-IT" sz="2000" b="1" i="1" u="sng" kern="1200" dirty="0" smtClean="0">
                          <a:solidFill>
                            <a:schemeClr val="tx1"/>
                          </a:solidFill>
                          <a:latin typeface="+mn-lt"/>
                          <a:ea typeface="+mn-ea"/>
                          <a:cs typeface="+mn-cs"/>
                        </a:rPr>
                        <a:t>Quadro </a:t>
                      </a:r>
                      <a:r>
                        <a:rPr lang="it-IT" sz="2000" b="1" i="1" u="sng" kern="1200" dirty="0" smtClean="0">
                          <a:solidFill>
                            <a:schemeClr val="tx1"/>
                          </a:solidFill>
                          <a:latin typeface="+mn-lt"/>
                          <a:ea typeface="+mn-ea"/>
                          <a:cs typeface="+mn-cs"/>
                        </a:rPr>
                        <a:t>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(Liquidazione)</a:t>
                      </a:r>
                    </a:p>
                    <a:p>
                      <a:pPr algn="just"/>
                      <a:endParaRPr lang="it-IT" sz="1800"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La fase della </a:t>
                      </a:r>
                      <a:r>
                        <a:rPr lang="it-IT" sz="1800" i="1" u="sng" kern="1200" baseline="0" dirty="0" smtClean="0">
                          <a:solidFill>
                            <a:srgbClr val="C00000"/>
                          </a:solidFill>
                          <a:effectLst/>
                          <a:latin typeface="+mn-lt"/>
                          <a:ea typeface="+mn-ea"/>
                          <a:cs typeface="+mn-cs"/>
                        </a:rPr>
                        <a:t>liquidazione</a:t>
                      </a:r>
                      <a:r>
                        <a:rPr lang="it-IT" sz="1800" i="1" kern="1200" dirty="0" smtClean="0">
                          <a:solidFill>
                            <a:schemeClr val="tx1"/>
                          </a:solidFill>
                          <a:effectLst/>
                          <a:latin typeface="+mn-lt"/>
                          <a:ea typeface="+mn-ea"/>
                          <a:cs typeface="+mn-cs"/>
                        </a:rPr>
                        <a:t> è quella in cui, in base ai documenti ed ai titoli atti a comprovare il diritto del creditore, viene determinato l’importo da pagare nei limiti dell'ammontare dell'impegno definitivo assunto. </a:t>
                      </a: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La liquidazione assume la veste di rilevazione del debito effettivo e di sostenimento della spesa relativamente ad una data fornitura e, in presenza di determinate caratteristiche, di autorizzazione ad eseguire il pagamento (con la successiva fase del mandato). </a:t>
                      </a:r>
                    </a:p>
                    <a:p>
                      <a:endParaRPr lang="it-IT" sz="1800" i="1" kern="1200" dirty="0" smtClean="0">
                        <a:solidFill>
                          <a:schemeClr val="tx1"/>
                        </a:solidFill>
                        <a:effectLst/>
                        <a:latin typeface="+mn-lt"/>
                        <a:ea typeface="+mn-ea"/>
                        <a:cs typeface="+mn-cs"/>
                      </a:endParaRPr>
                    </a:p>
                    <a:p>
                      <a:pPr algn="just"/>
                      <a:r>
                        <a:rPr lang="it-IT" sz="1800" b="1" i="1" u="sng" kern="1200" dirty="0" smtClean="0">
                          <a:solidFill>
                            <a:schemeClr val="tx1"/>
                          </a:solidFill>
                          <a:effectLst/>
                          <a:latin typeface="+mn-lt"/>
                          <a:ea typeface="+mn-ea"/>
                          <a:cs typeface="+mn-cs"/>
                        </a:rPr>
                        <a:t>Tale ultima fase identifica il momento di acquisizione del fattore produttivo, ma non deve essere intesa come coincidente con la fase in cui il fattore produttivo viene utilizzato e/o consumato, che è il momento in cui il costo diviene di competenza economica e pertanto mantenuto a Conto Economico in misura pari alla parte effettivamente utilizzata e/o consumata, rettificando o integrando la (quota) parte che non è stata utilizzata e/o consumata.</a:t>
                      </a: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9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19</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968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97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518339253"/>
              </p:ext>
            </p:extLst>
          </p:nvPr>
        </p:nvGraphicFramePr>
        <p:xfrm>
          <a:off x="395536" y="1268760"/>
          <a:ext cx="8352928" cy="4376928"/>
        </p:xfrm>
        <a:graphic>
          <a:graphicData uri="http://schemas.openxmlformats.org/drawingml/2006/table">
            <a:tbl>
              <a:tblPr firstRow="1" firstCol="1" bandRow="1"/>
              <a:tblGrid>
                <a:gridCol w="8352928"/>
              </a:tblGrid>
              <a:tr h="2832781">
                <a:tc>
                  <a:txBody>
                    <a:bodyPr/>
                    <a:lstStyle/>
                    <a:p>
                      <a:pPr hangingPunct="0"/>
                      <a:endParaRPr lang="it-IT" sz="1400" b="1" u="sng" dirty="0" smtClean="0"/>
                    </a:p>
                    <a:p>
                      <a:pPr algn="just" hangingPunct="0"/>
                      <a:r>
                        <a:rPr lang="it-IT" sz="1800" b="1" u="sng" dirty="0" smtClean="0"/>
                        <a:t>Corso formativo sulla contabilità</a:t>
                      </a:r>
                      <a:r>
                        <a:rPr lang="it-IT" sz="1800" b="1" u="sng" baseline="0" dirty="0" smtClean="0"/>
                        <a:t> Pubblica e sull’utilizzo del PORTALE BCA LILT</a:t>
                      </a:r>
                      <a:endParaRPr lang="it-IT" sz="1800" b="1" u="sng" dirty="0" smtClean="0"/>
                    </a:p>
                    <a:p>
                      <a:pPr hangingPunct="0"/>
                      <a:r>
                        <a:rPr lang="it-IT" sz="1400" b="1" dirty="0" smtClean="0"/>
                        <a:t> </a:t>
                      </a:r>
                      <a:endParaRPr lang="it-IT" sz="1400" dirty="0" smtClean="0"/>
                    </a:p>
                    <a:p>
                      <a:pPr marL="457200" marR="0" lvl="1"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800" b="0" i="1" kern="1200" baseline="0" dirty="0" smtClean="0">
                          <a:solidFill>
                            <a:schemeClr val="tx1"/>
                          </a:solidFill>
                          <a:latin typeface="+mn-lt"/>
                          <a:ea typeface="+mn-ea"/>
                          <a:cs typeface="+mn-cs"/>
                        </a:rPr>
                        <a:t>Premessa: obiettivi del corso  </a:t>
                      </a:r>
                    </a:p>
                    <a:p>
                      <a:pPr marL="457200" marR="0" lvl="1"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800" b="0" i="1" kern="1200" baseline="0" dirty="0" smtClean="0">
                          <a:solidFill>
                            <a:schemeClr val="tx1"/>
                          </a:solidFill>
                          <a:latin typeface="+mn-lt"/>
                          <a:ea typeface="+mn-ea"/>
                          <a:cs typeface="+mn-cs"/>
                        </a:rPr>
                        <a:t>Quadro normativo di riferimento: D.P.R. 97/2003</a:t>
                      </a:r>
                    </a:p>
                    <a:p>
                      <a:pPr marL="914400" lvl="2" indent="0" algn="l" defTabSz="914400" rtl="0" eaLnBrk="1" fontAlgn="auto" latinLnBrk="0" hangingPunct="1">
                        <a:spcBef>
                          <a:spcPct val="20000"/>
                        </a:spcBef>
                        <a:spcAft>
                          <a:spcPts val="0"/>
                        </a:spcAft>
                        <a:buClr>
                          <a:srgbClr val="FFD200"/>
                        </a:buClr>
                        <a:buSzPct val="75000"/>
                        <a:buFont typeface="Wingdings" pitchFamily="2" charset="2"/>
                        <a:buNone/>
                        <a:defRPr/>
                      </a:pPr>
                      <a:r>
                        <a:rPr lang="it-IT" sz="1800" b="0" i="1" kern="1200" baseline="0" dirty="0" smtClean="0">
                          <a:solidFill>
                            <a:schemeClr val="tx1"/>
                          </a:solidFill>
                          <a:latin typeface="+mn-lt"/>
                          <a:ea typeface="+mn-ea"/>
                          <a:cs typeface="+mn-cs"/>
                        </a:rPr>
                        <a:t>Sistema e metodo contabile</a:t>
                      </a:r>
                      <a:endParaRPr lang="it-IT" sz="1600" b="0" i="0" kern="1200" baseline="0" dirty="0" smtClean="0">
                        <a:solidFill>
                          <a:schemeClr val="tx1"/>
                        </a:solidFill>
                        <a:latin typeface="+mn-lt"/>
                        <a:ea typeface="+mn-ea"/>
                        <a:cs typeface="+mn-cs"/>
                      </a:endParaRPr>
                    </a:p>
                    <a:p>
                      <a:pPr marL="914400" lvl="2" indent="0" algn="l" defTabSz="914400" rtl="0" eaLnBrk="1" fontAlgn="auto" latinLnBrk="0" hangingPunct="1">
                        <a:spcBef>
                          <a:spcPct val="20000"/>
                        </a:spcBef>
                        <a:spcAft>
                          <a:spcPts val="0"/>
                        </a:spcAft>
                        <a:buClr>
                          <a:srgbClr val="FFD200"/>
                        </a:buClr>
                        <a:buSzPct val="75000"/>
                        <a:buFont typeface="Wingdings" pitchFamily="2" charset="2"/>
                        <a:buNone/>
                        <a:defRPr/>
                      </a:pPr>
                      <a:r>
                        <a:rPr lang="it-IT" sz="1800" b="0" i="1" kern="1200" baseline="0" dirty="0" smtClean="0">
                          <a:solidFill>
                            <a:schemeClr val="tx1"/>
                          </a:solidFill>
                          <a:latin typeface="+mn-lt"/>
                          <a:ea typeface="+mn-ea"/>
                          <a:cs typeface="+mn-cs"/>
                        </a:rPr>
                        <a:t>Strumenti e regole</a:t>
                      </a:r>
                      <a:r>
                        <a:rPr lang="it-IT" sz="1600" b="0" i="0" kern="1200" baseline="0" dirty="0" smtClean="0">
                          <a:solidFill>
                            <a:schemeClr val="tx1"/>
                          </a:solidFill>
                          <a:latin typeface="+mn-lt"/>
                          <a:ea typeface="+mn-ea"/>
                          <a:cs typeface="+mn-cs"/>
                        </a:rPr>
                        <a:t>:</a:t>
                      </a:r>
                      <a:endParaRPr lang="it-IT" sz="1600" baseline="0" dirty="0" smtClean="0"/>
                    </a:p>
                    <a:p>
                      <a:pPr marL="1543050" lvl="3" indent="-171450" algn="l" defTabSz="914400" rtl="0" eaLnBrk="1" fontAlgn="auto" latinLnBrk="0" hangingPunct="1">
                        <a:spcBef>
                          <a:spcPct val="20000"/>
                        </a:spcBef>
                        <a:spcAft>
                          <a:spcPts val="0"/>
                        </a:spcAft>
                        <a:buClr>
                          <a:srgbClr val="C00000"/>
                        </a:buClr>
                        <a:buSzPct val="75000"/>
                        <a:buFont typeface="Wingdings" pitchFamily="2" charset="2"/>
                        <a:buChar char="§"/>
                        <a:defRPr/>
                      </a:pPr>
                      <a:r>
                        <a:rPr lang="it-IT" sz="1600" baseline="0" dirty="0" smtClean="0"/>
                        <a:t>piano dei conti integrato;</a:t>
                      </a:r>
                    </a:p>
                    <a:p>
                      <a:pPr marL="1543050" lvl="3" indent="-171450" algn="l" defTabSz="914400" rtl="0" eaLnBrk="1" fontAlgn="auto" latinLnBrk="0" hangingPunct="1">
                        <a:spcBef>
                          <a:spcPct val="20000"/>
                        </a:spcBef>
                        <a:spcAft>
                          <a:spcPts val="0"/>
                        </a:spcAft>
                        <a:buClr>
                          <a:srgbClr val="C00000"/>
                        </a:buClr>
                        <a:buSzPct val="75000"/>
                        <a:buFont typeface="Wingdings" pitchFamily="2" charset="2"/>
                        <a:buChar char="§"/>
                        <a:defRPr/>
                      </a:pPr>
                      <a:r>
                        <a:rPr lang="it-IT" sz="1600" baseline="0" dirty="0" smtClean="0"/>
                        <a:t>definizioni;</a:t>
                      </a:r>
                    </a:p>
                    <a:p>
                      <a:pPr marL="1543050" lvl="3" indent="-171450" algn="l" defTabSz="914400" rtl="0" eaLnBrk="1" fontAlgn="auto" latinLnBrk="0" hangingPunct="1">
                        <a:spcBef>
                          <a:spcPct val="20000"/>
                        </a:spcBef>
                        <a:spcAft>
                          <a:spcPts val="0"/>
                        </a:spcAft>
                        <a:buClr>
                          <a:srgbClr val="C00000"/>
                        </a:buClr>
                        <a:buSzPct val="75000"/>
                        <a:buFont typeface="Wingdings" pitchFamily="2" charset="2"/>
                        <a:buChar char="§"/>
                        <a:defRPr/>
                      </a:pPr>
                      <a:r>
                        <a:rPr lang="it-IT" sz="1600" baseline="0" dirty="0" smtClean="0"/>
                        <a:t>schemi di bilancio;</a:t>
                      </a:r>
                    </a:p>
                    <a:p>
                      <a:pPr marL="1543050" marR="0" lvl="3" indent="-171450" algn="l" defTabSz="914400" rtl="0" eaLnBrk="1" fontAlgn="auto" latinLnBrk="0" hangingPunct="1">
                        <a:lnSpc>
                          <a:spcPct val="100000"/>
                        </a:lnSpc>
                        <a:spcBef>
                          <a:spcPct val="20000"/>
                        </a:spcBef>
                        <a:spcAft>
                          <a:spcPts val="0"/>
                        </a:spcAft>
                        <a:buClr>
                          <a:srgbClr val="C00000"/>
                        </a:buClr>
                        <a:buSzPct val="75000"/>
                        <a:buFont typeface="Wingdings" pitchFamily="2" charset="2"/>
                        <a:buChar char="§"/>
                        <a:tabLst/>
                        <a:defRPr/>
                      </a:pPr>
                      <a:r>
                        <a:rPr lang="it-IT" sz="1600" baseline="0" dirty="0" smtClean="0"/>
                        <a:t>esemplificazioni;</a:t>
                      </a:r>
                    </a:p>
                    <a:p>
                      <a:pPr marL="1543050" lvl="3" indent="-171450" algn="l" defTabSz="914400" rtl="0" eaLnBrk="1" fontAlgn="auto" latinLnBrk="0" hangingPunct="1">
                        <a:spcBef>
                          <a:spcPct val="20000"/>
                        </a:spcBef>
                        <a:spcAft>
                          <a:spcPts val="0"/>
                        </a:spcAft>
                        <a:buClr>
                          <a:srgbClr val="C00000"/>
                        </a:buClr>
                        <a:buSzPct val="75000"/>
                        <a:buFont typeface="Wingdings" pitchFamily="2" charset="2"/>
                        <a:buChar char="§"/>
                        <a:defRPr/>
                      </a:pPr>
                      <a:r>
                        <a:rPr lang="it-IT" sz="1600" baseline="0" dirty="0" smtClean="0"/>
                        <a:t>principi contabili generali ed applicati.</a:t>
                      </a:r>
                    </a:p>
                    <a:p>
                      <a:pPr marL="457200" lvl="1" indent="0" algn="l" defTabSz="914400" rtl="0" eaLnBrk="1" fontAlgn="auto" latinLnBrk="0" hangingPunct="1">
                        <a:spcBef>
                          <a:spcPct val="20000"/>
                        </a:spcBef>
                        <a:spcAft>
                          <a:spcPts val="0"/>
                        </a:spcAft>
                        <a:buClr>
                          <a:srgbClr val="C00000"/>
                        </a:buClr>
                        <a:buSzPct val="75000"/>
                        <a:buFont typeface="Wingdings" pitchFamily="2" charset="2"/>
                        <a:buNone/>
                        <a:defRPr/>
                      </a:pPr>
                      <a:r>
                        <a:rPr lang="it-IT" sz="1800" b="0" i="1" kern="1200" baseline="0" dirty="0" smtClean="0">
                          <a:solidFill>
                            <a:schemeClr val="tx1"/>
                          </a:solidFill>
                          <a:latin typeface="+mn-lt"/>
                          <a:ea typeface="+mn-ea"/>
                          <a:cs typeface="+mn-cs"/>
                        </a:rPr>
                        <a:t>Bilancio consolidato.</a:t>
                      </a:r>
                    </a:p>
                    <a:p>
                      <a:pPr marL="457200" lvl="1" indent="0" algn="l" defTabSz="914400" rtl="0" eaLnBrk="1" fontAlgn="auto" latinLnBrk="0" hangingPunct="1">
                        <a:spcBef>
                          <a:spcPct val="20000"/>
                        </a:spcBef>
                        <a:spcAft>
                          <a:spcPts val="0"/>
                        </a:spcAft>
                        <a:buClr>
                          <a:srgbClr val="FFD200"/>
                        </a:buClr>
                        <a:buSzPct val="75000"/>
                        <a:buFont typeface="Arial" charset="0"/>
                        <a:buNone/>
                        <a:defRPr/>
                      </a:pPr>
                      <a:endParaRPr lang="it-IT" sz="1600" baseline="0" dirty="0" smtClean="0">
                        <a:solidFill>
                          <a:srgbClr val="FF0000"/>
                        </a:solidFill>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33265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7" name="Segnaposto numero diapositiva 6"/>
          <p:cNvSpPr>
            <a:spLocks noGrp="1"/>
          </p:cNvSpPr>
          <p:nvPr>
            <p:ph type="sldNum" sz="quarter" idx="11"/>
          </p:nvPr>
        </p:nvSpPr>
        <p:spPr/>
        <p:txBody>
          <a:bodyPr/>
          <a:lstStyle/>
          <a:p>
            <a:fld id="{BAC7507A-613F-4E6B-BEAB-01526F36A7A6}" type="slidenum">
              <a:rPr lang="it-IT" smtClean="0"/>
              <a:t>2</a:t>
            </a:fld>
            <a:endParaRPr lang="it-IT"/>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52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20</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03" y="980728"/>
            <a:ext cx="8177345" cy="532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47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070807122"/>
              </p:ext>
            </p:extLst>
          </p:nvPr>
        </p:nvGraphicFramePr>
        <p:xfrm>
          <a:off x="395536" y="1052736"/>
          <a:ext cx="8352928" cy="5184576"/>
        </p:xfrm>
        <a:graphic>
          <a:graphicData uri="http://schemas.openxmlformats.org/drawingml/2006/table">
            <a:tbl>
              <a:tblPr firstRow="1" firstCol="1" bandRow="1"/>
              <a:tblGrid>
                <a:gridCol w="8352928"/>
              </a:tblGrid>
              <a:tr h="5184576">
                <a:tc>
                  <a:txBody>
                    <a:bodyPr/>
                    <a:lstStyle/>
                    <a:p>
                      <a:pPr marL="0" marR="0" indent="0" algn="l" rtl="0" eaLnBrk="1" fontAlgn="auto" latinLnBrk="0" hangingPunct="1">
                        <a:spcBef>
                          <a:spcPts val="336"/>
                        </a:spcBef>
                        <a:spcAft>
                          <a:spcPts val="0"/>
                        </a:spcAft>
                      </a:pPr>
                      <a:r>
                        <a:rPr lang="it-IT" sz="2000" b="1" i="1" u="sng" kern="1200" dirty="0" smtClean="0">
                          <a:solidFill>
                            <a:schemeClr val="tx1"/>
                          </a:solidFill>
                          <a:latin typeface="+mn-lt"/>
                          <a:ea typeface="+mn-ea"/>
                          <a:cs typeface="+mn-cs"/>
                        </a:rPr>
                        <a:t>Quadro </a:t>
                      </a:r>
                      <a:r>
                        <a:rPr lang="it-IT" sz="2000" b="1" i="1" u="sng" kern="1200" dirty="0" smtClean="0">
                          <a:solidFill>
                            <a:schemeClr val="tx1"/>
                          </a:solidFill>
                          <a:latin typeface="+mn-lt"/>
                          <a:ea typeface="+mn-ea"/>
                          <a:cs typeface="+mn-cs"/>
                        </a:rPr>
                        <a:t>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(Pagamento)</a:t>
                      </a:r>
                    </a:p>
                    <a:p>
                      <a:pPr algn="just"/>
                      <a:endParaRPr lang="it-IT" sz="1800"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La fase conclusiva delle operazioni di spesa di </a:t>
                      </a:r>
                      <a:r>
                        <a:rPr lang="it-IT" sz="1800" b="1" i="1" u="sng" kern="1200" dirty="0" smtClean="0">
                          <a:solidFill>
                            <a:schemeClr val="tx1"/>
                          </a:solidFill>
                          <a:effectLst/>
                          <a:latin typeface="+mn-lt"/>
                          <a:ea typeface="+mn-ea"/>
                          <a:cs typeface="+mn-cs"/>
                        </a:rPr>
                        <a:t>pagamento</a:t>
                      </a:r>
                      <a:r>
                        <a:rPr lang="it-IT" sz="1800" i="1" kern="1200" dirty="0" smtClean="0">
                          <a:solidFill>
                            <a:schemeClr val="tx1"/>
                          </a:solidFill>
                          <a:effectLst/>
                          <a:latin typeface="+mn-lt"/>
                          <a:ea typeface="+mn-ea"/>
                          <a:cs typeface="+mn-cs"/>
                        </a:rPr>
                        <a:t> avviene attraverso l'emissione di mandati di pagamento.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Tale </a:t>
                      </a:r>
                      <a:r>
                        <a:rPr lang="en-US" sz="1800" kern="1200" dirty="0" err="1" smtClean="0">
                          <a:solidFill>
                            <a:schemeClr val="tx1"/>
                          </a:solidFill>
                          <a:effectLst/>
                          <a:latin typeface="+mn-lt"/>
                          <a:ea typeface="+mn-ea"/>
                          <a:cs typeface="+mn-cs"/>
                        </a:rPr>
                        <a:t>fase</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determina</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nella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contabilità</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Economico-Patrimoniale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una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variazione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numeraria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negativa</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che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rileva</a:t>
                      </a:r>
                      <a:r>
                        <a:rPr lang="en-US" sz="1800" kern="1200" baseline="0" dirty="0" smtClean="0">
                          <a:solidFill>
                            <a:schemeClr val="tx1"/>
                          </a:solidFill>
                          <a:effectLst/>
                          <a:latin typeface="+mn-lt"/>
                          <a:ea typeface="+mn-ea"/>
                          <a:cs typeface="+mn-cs"/>
                        </a:rPr>
                        <a:t> la </a:t>
                      </a:r>
                      <a:r>
                        <a:rPr lang="en-US" sz="1800" kern="1200" baseline="0" dirty="0" err="1" smtClean="0">
                          <a:solidFill>
                            <a:schemeClr val="tx1"/>
                          </a:solidFill>
                          <a:effectLst/>
                          <a:latin typeface="+mn-lt"/>
                          <a:ea typeface="+mn-ea"/>
                          <a:cs typeface="+mn-cs"/>
                        </a:rPr>
                        <a:t>diminuzione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delle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risorse</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monetarie</a:t>
                      </a:r>
                      <a:r>
                        <a:rPr lang="en-US" sz="1800" kern="1200" baseline="0" dirty="0" smtClean="0">
                          <a:solidFill>
                            <a:schemeClr val="tx1"/>
                          </a:solidFill>
                          <a:effectLst/>
                          <a:latin typeface="+mn-lt"/>
                          <a:ea typeface="+mn-ea"/>
                          <a:cs typeface="+mn-cs"/>
                        </a:rPr>
                        <a:t> e la </a:t>
                      </a:r>
                      <a:r>
                        <a:rPr lang="en-US" sz="1800" kern="1200" baseline="0" dirty="0" err="1" smtClean="0">
                          <a:solidFill>
                            <a:schemeClr val="tx1"/>
                          </a:solidFill>
                          <a:effectLst/>
                          <a:latin typeface="+mn-lt"/>
                          <a:ea typeface="+mn-ea"/>
                          <a:cs typeface="+mn-cs"/>
                        </a:rPr>
                        <a:t>diminuzione</a:t>
                      </a:r>
                      <a:r>
                        <a:rPr lang="en-US" sz="1800" kern="1200" baseline="0" dirty="0" smtClean="0">
                          <a:solidFill>
                            <a:schemeClr val="tx1"/>
                          </a:solidFill>
                          <a:effectLst/>
                          <a:latin typeface="+mn-lt"/>
                          <a:ea typeface="+mn-ea"/>
                          <a:cs typeface="+mn-cs"/>
                        </a:rPr>
                        <a:t> del </a:t>
                      </a:r>
                      <a:r>
                        <a:rPr lang="en-US" sz="1800" kern="1200" baseline="0" dirty="0" err="1" smtClean="0">
                          <a:solidFill>
                            <a:schemeClr val="tx1"/>
                          </a:solidFill>
                          <a:effectLst/>
                          <a:latin typeface="+mn-lt"/>
                          <a:ea typeface="+mn-ea"/>
                          <a:cs typeface="+mn-cs"/>
                        </a:rPr>
                        <a:t>debito</a:t>
                      </a:r>
                      <a:r>
                        <a:rPr lang="en-US" sz="1800" kern="1200" baseline="0" dirty="0" smtClean="0">
                          <a:solidFill>
                            <a:schemeClr val="tx1"/>
                          </a:solidFill>
                          <a:effectLst/>
                          <a:latin typeface="+mn-lt"/>
                          <a:ea typeface="+mn-ea"/>
                          <a:cs typeface="+mn-cs"/>
                        </a:rPr>
                        <a:t>.</a:t>
                      </a: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5" y="585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21</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2722"/>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60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678041920"/>
              </p:ext>
            </p:extLst>
          </p:nvPr>
        </p:nvGraphicFramePr>
        <p:xfrm>
          <a:off x="467544" y="980728"/>
          <a:ext cx="8280920" cy="5400600"/>
        </p:xfrm>
        <a:graphic>
          <a:graphicData uri="http://schemas.openxmlformats.org/drawingml/2006/table">
            <a:tbl>
              <a:tblPr firstRow="1" firstCol="1" bandRow="1"/>
              <a:tblGrid>
                <a:gridCol w="8280920"/>
              </a:tblGrid>
              <a:tr h="5400600">
                <a:tc>
                  <a:txBody>
                    <a:bodyPr/>
                    <a:lstStyle/>
                    <a:p>
                      <a:pPr marL="0" marR="0" indent="0" algn="l" rtl="0" eaLnBrk="1" fontAlgn="auto" latinLnBrk="0" hangingPunct="1">
                        <a:spcBef>
                          <a:spcPts val="336"/>
                        </a:spcBef>
                        <a:spcAft>
                          <a:spcPts val="0"/>
                        </a:spcAft>
                      </a:pPr>
                      <a:r>
                        <a:rPr lang="it-IT" sz="2000" b="1" i="1" u="sng" kern="1200" dirty="0" smtClean="0">
                          <a:solidFill>
                            <a:schemeClr val="tx1"/>
                          </a:solidFill>
                          <a:latin typeface="+mn-lt"/>
                          <a:ea typeface="+mn-ea"/>
                          <a:cs typeface="+mn-cs"/>
                        </a:rPr>
                        <a:t>Quadro </a:t>
                      </a:r>
                      <a:r>
                        <a:rPr lang="it-IT" sz="2000" b="1" i="1" u="sng" kern="1200" dirty="0" smtClean="0">
                          <a:solidFill>
                            <a:schemeClr val="tx1"/>
                          </a:solidFill>
                          <a:latin typeface="+mn-lt"/>
                          <a:ea typeface="+mn-ea"/>
                          <a:cs typeface="+mn-cs"/>
                        </a:rPr>
                        <a:t>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Definizioni (Avanzo)</a:t>
                      </a:r>
                    </a:p>
                    <a:p>
                      <a:endParaRPr lang="it-IT" dirty="0" smtClean="0"/>
                    </a:p>
                    <a:p>
                      <a:pPr algn="just"/>
                      <a:r>
                        <a:rPr lang="it-IT" dirty="0" smtClean="0"/>
                        <a:t>L’</a:t>
                      </a:r>
                      <a:r>
                        <a:rPr lang="it-IT" b="1" dirty="0" smtClean="0"/>
                        <a:t>avanzo di competenza</a:t>
                      </a:r>
                      <a:r>
                        <a:rPr lang="it-IT" dirty="0" smtClean="0"/>
                        <a:t> si realizza quando, al termine di un esercizio, le entrate superano le uscite (accertato superiore all’impegnato). Il disavanzo è il caso inverso.</a:t>
                      </a:r>
                    </a:p>
                    <a:p>
                      <a:pPr algn="just"/>
                      <a:endParaRPr lang="it-IT" dirty="0" smtClean="0"/>
                    </a:p>
                    <a:p>
                      <a:pPr algn="just"/>
                      <a:r>
                        <a:rPr lang="it-IT" dirty="0" smtClean="0"/>
                        <a:t>L’</a:t>
                      </a:r>
                      <a:r>
                        <a:rPr lang="it-IT" b="1" dirty="0" smtClean="0"/>
                        <a:t>avanzo di amministrazione </a:t>
                      </a:r>
                      <a:r>
                        <a:rPr lang="it-IT" dirty="0" smtClean="0"/>
                        <a:t>è la somma degli avanzi di competenza degli esercizi precedenti. </a:t>
                      </a:r>
                    </a:p>
                    <a:p>
                      <a:endParaRPr lang="it-IT" dirty="0" smtClean="0"/>
                    </a:p>
                    <a:p>
                      <a:pPr algn="just"/>
                      <a:r>
                        <a:rPr lang="it-IT" dirty="0" smtClean="0"/>
                        <a:t>L’</a:t>
                      </a:r>
                      <a:r>
                        <a:rPr lang="it-IT" b="1" dirty="0" smtClean="0"/>
                        <a:t>avanzo di amministrazione finale </a:t>
                      </a:r>
                      <a:r>
                        <a:rPr lang="it-IT" dirty="0" smtClean="0"/>
                        <a:t>di un esercizio è quindi dato dall’</a:t>
                      </a:r>
                      <a:r>
                        <a:rPr lang="it-IT" b="1" dirty="0" smtClean="0"/>
                        <a:t>avanzo di amministrazione iniziale </a:t>
                      </a:r>
                      <a:r>
                        <a:rPr lang="it-IT" dirty="0" smtClean="0"/>
                        <a:t>di quell’esercizio più l’avanzo di competenza realizzato</a:t>
                      </a:r>
                      <a:endParaRPr lang="it-IT" sz="1800" u="sng"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22</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435" y="-692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83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901032336"/>
              </p:ext>
            </p:extLst>
          </p:nvPr>
        </p:nvGraphicFramePr>
        <p:xfrm>
          <a:off x="323528" y="836712"/>
          <a:ext cx="8640960" cy="5679564"/>
        </p:xfrm>
        <a:graphic>
          <a:graphicData uri="http://schemas.openxmlformats.org/drawingml/2006/table">
            <a:tbl>
              <a:tblPr firstRow="1" firstCol="1" bandRow="1"/>
              <a:tblGrid>
                <a:gridCol w="8640960"/>
              </a:tblGrid>
              <a:tr h="5679564">
                <a:tc>
                  <a:txBody>
                    <a:bodyPr/>
                    <a:lstStyle/>
                    <a:p>
                      <a:pPr hangingPunct="0"/>
                      <a:endParaRPr lang="it-IT" sz="1400" b="1" i="1" u="sng" dirty="0" smtClean="0"/>
                    </a:p>
                    <a:p>
                      <a:pPr marL="0" marR="0" indent="0" algn="l" rtl="0" eaLnBrk="1" fontAlgn="auto" latinLnBrk="0" hangingPunct="1">
                        <a:spcBef>
                          <a:spcPts val="336"/>
                        </a:spcBef>
                        <a:spcAft>
                          <a:spcPts val="0"/>
                        </a:spcAft>
                      </a:pPr>
                      <a:r>
                        <a:rPr lang="it-IT" sz="2000" b="1" i="1" u="sng" kern="1200" dirty="0" smtClean="0">
                          <a:solidFill>
                            <a:schemeClr val="tx1"/>
                          </a:solidFill>
                          <a:latin typeface="+mn-lt"/>
                          <a:ea typeface="+mn-ea"/>
                          <a:cs typeface="+mn-cs"/>
                        </a:rPr>
                        <a:t>Quadro normativo di riferimento: D.P.R. 97/2003</a:t>
                      </a:r>
                    </a:p>
                    <a:p>
                      <a:pPr hangingPunct="0"/>
                      <a:endParaRPr lang="it-IT" sz="1600" b="1" i="1" dirty="0" smtClean="0"/>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1800" b="1" i="1" baseline="0" dirty="0" smtClean="0">
                        <a:solidFill>
                          <a:srgbClr val="0070C0"/>
                        </a:solidFill>
                        <a:effectLst>
                          <a:outerShdw blurRad="38100" dist="38100" dir="2700000" algn="tl">
                            <a:srgbClr val="000000">
                              <a:alpha val="43137"/>
                            </a:srgbClr>
                          </a:outerShdw>
                        </a:effectLst>
                      </a:endParaRPr>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Esemplificazioni</a:t>
                      </a: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Attraverso:</a:t>
                      </a:r>
                    </a:p>
                    <a:p>
                      <a:pPr marL="285750" indent="-285750" algn="just">
                        <a:buFont typeface="Arial" panose="020B0604020202020204" pitchFamily="34" charset="0"/>
                        <a:buChar char="•"/>
                      </a:pPr>
                      <a:r>
                        <a:rPr lang="it-IT" sz="1800" i="1" kern="1200" dirty="0" smtClean="0">
                          <a:solidFill>
                            <a:schemeClr val="tx1"/>
                          </a:solidFill>
                          <a:effectLst/>
                          <a:latin typeface="+mn-lt"/>
                          <a:ea typeface="+mn-ea"/>
                          <a:cs typeface="+mn-cs"/>
                        </a:rPr>
                        <a:t>la corretta applicazione delle regole contabili</a:t>
                      </a:r>
                      <a:r>
                        <a:rPr lang="it-IT" sz="1800" i="1" kern="1200" baseline="0" dirty="0" smtClean="0">
                          <a:solidFill>
                            <a:schemeClr val="tx1"/>
                          </a:solidFill>
                          <a:effectLst/>
                          <a:latin typeface="+mn-lt"/>
                          <a:ea typeface="+mn-ea"/>
                          <a:cs typeface="+mn-cs"/>
                        </a:rPr>
                        <a:t> </a:t>
                      </a:r>
                      <a:r>
                        <a:rPr lang="it-IT" sz="1800" i="1" kern="1200" dirty="0" smtClean="0">
                          <a:solidFill>
                            <a:schemeClr val="tx1"/>
                          </a:solidFill>
                          <a:effectLst/>
                          <a:latin typeface="+mn-lt"/>
                          <a:ea typeface="+mn-ea"/>
                          <a:cs typeface="+mn-cs"/>
                        </a:rPr>
                        <a:t>(DPR 97/2003) </a:t>
                      </a:r>
                    </a:p>
                    <a:p>
                      <a:pPr marL="285750" indent="-285750" algn="just">
                        <a:buFont typeface="Arial" panose="020B0604020202020204" pitchFamily="34" charset="0"/>
                        <a:buChar char="•"/>
                      </a:pPr>
                      <a:r>
                        <a:rPr lang="it-IT" sz="1800" i="1" kern="1200" dirty="0" smtClean="0">
                          <a:solidFill>
                            <a:schemeClr val="tx1"/>
                          </a:solidFill>
                          <a:effectLst/>
                          <a:latin typeface="+mn-lt"/>
                          <a:ea typeface="+mn-ea"/>
                          <a:cs typeface="+mn-cs"/>
                        </a:rPr>
                        <a:t>nelle specifiche fasi dell’accertamento, della riscossione, dell’impegnato, del liquidato e del pagato</a:t>
                      </a:r>
                    </a:p>
                    <a:p>
                      <a:pPr marL="285750" indent="-285750" algn="just">
                        <a:buFont typeface="Arial" panose="020B0604020202020204" pitchFamily="34" charset="0"/>
                        <a:buChar char="•"/>
                      </a:pPr>
                      <a:r>
                        <a:rPr lang="it-IT" sz="1800" i="1" kern="1200" dirty="0" smtClean="0">
                          <a:solidFill>
                            <a:schemeClr val="tx1"/>
                          </a:solidFill>
                          <a:effectLst/>
                          <a:latin typeface="+mn-lt"/>
                          <a:ea typeface="+mn-ea"/>
                          <a:cs typeface="+mn-cs"/>
                        </a:rPr>
                        <a:t>con l’utilizzo corretto degli</a:t>
                      </a:r>
                      <a:r>
                        <a:rPr lang="it-IT" sz="1800" i="1" kern="1200" baseline="0" dirty="0" smtClean="0">
                          <a:solidFill>
                            <a:schemeClr val="tx1"/>
                          </a:solidFill>
                          <a:effectLst/>
                          <a:latin typeface="+mn-lt"/>
                          <a:ea typeface="+mn-ea"/>
                          <a:cs typeface="+mn-cs"/>
                        </a:rPr>
                        <a:t> schemi di bilancio</a:t>
                      </a:r>
                    </a:p>
                    <a:p>
                      <a:pPr marL="285750" indent="-285750" algn="just">
                        <a:buFont typeface="Arial" panose="020B0604020202020204" pitchFamily="34" charset="0"/>
                        <a:buChar char="•"/>
                      </a:pPr>
                      <a:r>
                        <a:rPr lang="it-IT" sz="1800" i="1" kern="1200" baseline="0" dirty="0" smtClean="0">
                          <a:solidFill>
                            <a:schemeClr val="tx1"/>
                          </a:solidFill>
                          <a:effectLst/>
                          <a:latin typeface="+mn-lt"/>
                          <a:ea typeface="+mn-ea"/>
                          <a:cs typeface="+mn-cs"/>
                        </a:rPr>
                        <a:t>un gestionale  adeguato  alle dimensioni dell’Ente, </a:t>
                      </a:r>
                      <a:r>
                        <a:rPr lang="it-IT" sz="1800" i="1" kern="1200" baseline="0" dirty="0" smtClean="0">
                          <a:solidFill>
                            <a:srgbClr val="C00000"/>
                          </a:solidFill>
                          <a:effectLst/>
                          <a:latin typeface="+mn-lt"/>
                          <a:ea typeface="+mn-ea"/>
                          <a:cs typeface="+mn-cs"/>
                        </a:rPr>
                        <a:t>senza creare un sovradimensionamento rispetto alle esigenze</a:t>
                      </a:r>
                    </a:p>
                    <a:p>
                      <a:pPr marL="285750" indent="-285750" algn="just">
                        <a:buFont typeface="Arial" panose="020B0604020202020204" pitchFamily="34" charset="0"/>
                        <a:buChar char="•"/>
                      </a:pPr>
                      <a:r>
                        <a:rPr lang="it-IT" sz="1800" i="1" kern="1200" baseline="0" dirty="0" smtClean="0">
                          <a:solidFill>
                            <a:schemeClr val="tx1"/>
                          </a:solidFill>
                          <a:effectLst/>
                          <a:latin typeface="+mn-lt"/>
                          <a:ea typeface="+mn-ea"/>
                          <a:cs typeface="+mn-cs"/>
                        </a:rPr>
                        <a:t>l’uso del piano dei conti integrato  </a:t>
                      </a:r>
                    </a:p>
                    <a:p>
                      <a:pPr marL="0" indent="0" algn="just">
                        <a:buFont typeface="Arial" panose="020B0604020202020204" pitchFamily="34" charset="0"/>
                        <a:buNone/>
                      </a:pPr>
                      <a:r>
                        <a:rPr lang="it-IT" sz="1800" i="0" kern="1200" baseline="0" dirty="0" smtClean="0">
                          <a:solidFill>
                            <a:schemeClr val="tx1"/>
                          </a:solidFill>
                          <a:effectLst/>
                          <a:latin typeface="+mn-lt"/>
                          <a:ea typeface="+mn-ea"/>
                          <a:cs typeface="+mn-cs"/>
                        </a:rPr>
                        <a:t>Si alimenta: </a:t>
                      </a:r>
                    </a:p>
                    <a:p>
                      <a:pPr marL="0" indent="0" algn="just">
                        <a:buFont typeface="Arial" panose="020B0604020202020204" pitchFamily="34" charset="0"/>
                        <a:buNone/>
                      </a:pPr>
                      <a:r>
                        <a:rPr lang="it-IT" sz="1800" i="1" kern="1200" baseline="0" dirty="0" smtClean="0">
                          <a:solidFill>
                            <a:schemeClr val="tx1"/>
                          </a:solidFill>
                          <a:effectLst/>
                          <a:latin typeface="+mn-lt"/>
                          <a:ea typeface="+mn-ea"/>
                          <a:cs typeface="+mn-cs"/>
                        </a:rPr>
                        <a:t>il sistema integrato di scritturazioni contabili in maniera tale da redigere i documenti di bilancio consuntivo.</a:t>
                      </a:r>
                    </a:p>
                    <a:p>
                      <a:pPr algn="just"/>
                      <a:endParaRPr lang="it-IT" sz="1800" i="1" kern="1200" baseline="0" dirty="0" smtClean="0">
                        <a:solidFill>
                          <a:schemeClr val="tx1"/>
                        </a:solidFill>
                        <a:effectLst/>
                        <a:latin typeface="+mn-lt"/>
                        <a:ea typeface="+mn-ea"/>
                        <a:cs typeface="+mn-cs"/>
                      </a:endParaRPr>
                    </a:p>
                    <a:p>
                      <a:pPr algn="just"/>
                      <a:r>
                        <a:rPr lang="it-IT" sz="1800" i="1" kern="1200" baseline="0" dirty="0" smtClean="0">
                          <a:solidFill>
                            <a:schemeClr val="tx1"/>
                          </a:solidFill>
                          <a:effectLst/>
                          <a:latin typeface="+mn-lt"/>
                          <a:ea typeface="+mn-ea"/>
                          <a:cs typeface="+mn-cs"/>
                        </a:rPr>
                        <a:t>Alcune esemplificazioni di specifiche operazioni contabili permetterà di meglio comprendere quanto fin qui esposto.</a:t>
                      </a: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23</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544"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81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907207730"/>
              </p:ext>
            </p:extLst>
          </p:nvPr>
        </p:nvGraphicFramePr>
        <p:xfrm>
          <a:off x="432047" y="836712"/>
          <a:ext cx="7848872" cy="5328592"/>
        </p:xfrm>
        <a:graphic>
          <a:graphicData uri="http://schemas.openxmlformats.org/drawingml/2006/table">
            <a:tbl>
              <a:tblPr firstRow="1" firstCol="1" bandRow="1"/>
              <a:tblGrid>
                <a:gridCol w="7848872"/>
              </a:tblGrid>
              <a:tr h="5328592">
                <a:tc>
                  <a:txBody>
                    <a:bodyPr/>
                    <a:lstStyle/>
                    <a:p>
                      <a:pPr hangingPunct="0"/>
                      <a:endParaRPr lang="it-IT" sz="1400" b="1" i="1" u="sng" dirty="0" smtClean="0"/>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Esemplificazioni</a:t>
                      </a:r>
                    </a:p>
                    <a:p>
                      <a:pPr algn="just"/>
                      <a:endParaRPr lang="it-IT" sz="1800" kern="1200" dirty="0" smtClean="0">
                        <a:solidFill>
                          <a:schemeClr val="tx1"/>
                        </a:solidFill>
                        <a:effectLst/>
                        <a:latin typeface="+mn-lt"/>
                        <a:ea typeface="+mn-ea"/>
                        <a:cs typeface="+mn-cs"/>
                      </a:endParaRPr>
                    </a:p>
                    <a:p>
                      <a:pPr algn="just"/>
                      <a:r>
                        <a:rPr lang="it-IT" sz="1800" b="1" i="1" kern="1200" dirty="0" smtClean="0">
                          <a:solidFill>
                            <a:schemeClr val="tx1"/>
                          </a:solidFill>
                          <a:effectLst/>
                          <a:latin typeface="+mn-lt"/>
                          <a:ea typeface="+mn-ea"/>
                          <a:cs typeface="+mn-cs"/>
                        </a:rPr>
                        <a:t>Rilevazione delle quote associative riscosse dalle sedi provinciali dai propri soci</a:t>
                      </a:r>
                    </a:p>
                    <a:p>
                      <a:pPr algn="just"/>
                      <a:endParaRPr lang="it-IT" sz="1800" b="1" i="1"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Accertamento delle entrate relative ai contributi annuali che un la</a:t>
                      </a:r>
                      <a:r>
                        <a:rPr lang="it-IT" sz="1800" kern="1200" baseline="0" dirty="0" smtClean="0">
                          <a:solidFill>
                            <a:schemeClr val="tx1"/>
                          </a:solidFill>
                          <a:effectLst/>
                          <a:latin typeface="+mn-lt"/>
                          <a:ea typeface="+mn-ea"/>
                          <a:cs typeface="+mn-cs"/>
                        </a:rPr>
                        <a:t> sede periferica </a:t>
                      </a:r>
                      <a:r>
                        <a:rPr lang="it-IT" sz="1800" kern="1200" dirty="0" smtClean="0">
                          <a:solidFill>
                            <a:schemeClr val="tx1"/>
                          </a:solidFill>
                          <a:effectLst/>
                          <a:latin typeface="+mn-lt"/>
                          <a:ea typeface="+mn-ea"/>
                          <a:cs typeface="+mn-cs"/>
                        </a:rPr>
                        <a:t>riceve dai sui associati.</a:t>
                      </a: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Trattasi di un’operazione il cui accertamento interessa la voce di entrata di seguito indicata con rilevazione nel sistema contabile integrato, in contabilità finanziaria ed in contabilità economico-patrimoniale, delle registrazioni di seguito indicate: </a:t>
                      </a:r>
                    </a:p>
                    <a:p>
                      <a:pPr algn="just"/>
                      <a:endParaRPr lang="it-IT" sz="1800" kern="1200" dirty="0" smtClean="0">
                        <a:solidFill>
                          <a:schemeClr val="tx1"/>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p>
                      <a:r>
                        <a:rPr lang="it-IT" sz="1800" kern="1200" dirty="0" smtClean="0">
                          <a:solidFill>
                            <a:schemeClr val="tx1"/>
                          </a:solidFill>
                          <a:effectLst/>
                          <a:latin typeface="+mn-lt"/>
                          <a:ea typeface="+mn-ea"/>
                          <a:cs typeface="+mn-cs"/>
                        </a:rPr>
                        <a:t> </a:t>
                      </a:r>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6"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69"/>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p:cNvPicPr/>
          <p:nvPr/>
        </p:nvPicPr>
        <p:blipFill>
          <a:blip r:embed="rId4"/>
          <a:stretch>
            <a:fillRect/>
          </a:stretch>
        </p:blipFill>
        <p:spPr>
          <a:xfrm>
            <a:off x="539551" y="4502385"/>
            <a:ext cx="7416824" cy="870831"/>
          </a:xfrm>
          <a:prstGeom prst="rect">
            <a:avLst/>
          </a:prstGeom>
        </p:spPr>
      </p:pic>
      <p:sp>
        <p:nvSpPr>
          <p:cNvPr id="3" name="Segnaposto piè di pagina 2"/>
          <p:cNvSpPr>
            <a:spLocks noGrp="1"/>
          </p:cNvSpPr>
          <p:nvPr>
            <p:ph type="ftr" sz="quarter" idx="12"/>
          </p:nvPr>
        </p:nvSpPr>
        <p:spPr/>
        <p:txBody>
          <a:bodyPr/>
          <a:lstStyle/>
          <a:p>
            <a:endParaRPr lang="it-IT"/>
          </a:p>
        </p:txBody>
      </p:sp>
      <p:sp>
        <p:nvSpPr>
          <p:cNvPr id="5" name="Segnaposto numero diapositiva 4"/>
          <p:cNvSpPr>
            <a:spLocks noGrp="1"/>
          </p:cNvSpPr>
          <p:nvPr>
            <p:ph type="sldNum" sz="quarter" idx="11"/>
          </p:nvPr>
        </p:nvSpPr>
        <p:spPr/>
        <p:txBody>
          <a:bodyPr/>
          <a:lstStyle/>
          <a:p>
            <a:fld id="{BAC7507A-613F-4E6B-BEAB-01526F36A7A6}" type="slidenum">
              <a:rPr lang="it-IT" smtClean="0"/>
              <a:t>24</a:t>
            </a:fld>
            <a:endParaRPr lang="it-IT"/>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433"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38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2976595973"/>
              </p:ext>
            </p:extLst>
          </p:nvPr>
        </p:nvGraphicFramePr>
        <p:xfrm>
          <a:off x="611560" y="836712"/>
          <a:ext cx="7848872" cy="5400600"/>
        </p:xfrm>
        <a:graphic>
          <a:graphicData uri="http://schemas.openxmlformats.org/drawingml/2006/table">
            <a:tbl>
              <a:tblPr firstRow="1" firstCol="1" bandRow="1"/>
              <a:tblGrid>
                <a:gridCol w="7848872"/>
              </a:tblGrid>
              <a:tr h="5400600">
                <a:tc>
                  <a:txBody>
                    <a:bodyPr/>
                    <a:lstStyle/>
                    <a:p>
                      <a:pPr hangingPunct="0"/>
                      <a:endParaRPr lang="it-IT" sz="1400" b="1" i="1" u="sng" dirty="0" smtClean="0"/>
                    </a:p>
                    <a:p>
                      <a:pPr marL="0" marR="0" lvl="1" indent="0" algn="l" defTabSz="914400" rtl="0" eaLnBrk="1" fontAlgn="auto" latinLnBrk="0" hangingPunct="0">
                        <a:lnSpc>
                          <a:spcPct val="100000"/>
                        </a:lnSpc>
                        <a:spcBef>
                          <a:spcPts val="0"/>
                        </a:spcBef>
                        <a:spcAft>
                          <a:spcPts val="0"/>
                        </a:spcAft>
                        <a:buClrTx/>
                        <a:buSzTx/>
                        <a:buFont typeface="Arial" panose="020B0604020202020204" pitchFamily="34" charset="0"/>
                        <a:buNone/>
                        <a:tabLst/>
                        <a:defRPr/>
                      </a:pPr>
                      <a:r>
                        <a:rPr lang="it-IT" sz="1600" b="1" i="1" u="sng" kern="1200" cap="small" baseline="0" dirty="0" smtClean="0">
                          <a:solidFill>
                            <a:srgbClr val="C00000"/>
                          </a:solidFill>
                          <a:latin typeface="+mn-lt"/>
                          <a:ea typeface="+mn-ea"/>
                          <a:cs typeface="+mn-cs"/>
                        </a:rPr>
                        <a:t>Esemplificazioni</a:t>
                      </a:r>
                    </a:p>
                    <a:p>
                      <a:pPr algn="just"/>
                      <a:endParaRPr lang="it-IT" sz="1800" kern="1200" dirty="0" smtClean="0">
                        <a:solidFill>
                          <a:schemeClr val="tx1"/>
                        </a:solidFill>
                        <a:effectLst/>
                        <a:latin typeface="+mn-lt"/>
                        <a:ea typeface="+mn-ea"/>
                        <a:cs typeface="+mn-cs"/>
                      </a:endParaRPr>
                    </a:p>
                    <a:p>
                      <a:pPr algn="just"/>
                      <a:r>
                        <a:rPr lang="it-IT" sz="1800" b="1" i="0" u="sng" kern="1200" baseline="0" dirty="0" smtClean="0">
                          <a:solidFill>
                            <a:schemeClr val="tx1"/>
                          </a:solidFill>
                          <a:effectLst/>
                          <a:latin typeface="+mn-lt"/>
                          <a:ea typeface="+mn-ea"/>
                          <a:cs typeface="+mn-cs"/>
                        </a:rPr>
                        <a:t>Accertamento quota associativa annuale :</a:t>
                      </a:r>
                    </a:p>
                    <a:p>
                      <a:pPr algn="just"/>
                      <a:endParaRPr lang="it-IT" sz="1800" i="1" kern="1200" baseline="0" dirty="0" smtClean="0">
                        <a:solidFill>
                          <a:schemeClr val="tx1"/>
                        </a:solidFill>
                        <a:effectLst/>
                        <a:latin typeface="+mn-lt"/>
                        <a:ea typeface="+mn-ea"/>
                        <a:cs typeface="+mn-cs"/>
                      </a:endParaRPr>
                    </a:p>
                    <a:p>
                      <a:pPr algn="just"/>
                      <a:r>
                        <a:rPr lang="it-IT" sz="1800" i="1" kern="1200" baseline="0" dirty="0" smtClean="0">
                          <a:solidFill>
                            <a:schemeClr val="tx1"/>
                          </a:solidFill>
                          <a:effectLst/>
                          <a:latin typeface="+mn-lt"/>
                          <a:ea typeface="+mn-ea"/>
                          <a:cs typeface="+mn-cs"/>
                        </a:rPr>
                        <a:t>Nel bilancio finanziario parte ENTRATE si procede con l’ACCERTAMENTO  a COMPETENZA </a:t>
                      </a:r>
                    </a:p>
                    <a:p>
                      <a:pPr algn="just"/>
                      <a:r>
                        <a:rPr lang="it-IT" sz="1800" i="1" kern="1200" baseline="0" dirty="0" smtClean="0">
                          <a:solidFill>
                            <a:schemeClr val="tx1"/>
                          </a:solidFill>
                          <a:effectLst/>
                          <a:latin typeface="+mn-lt"/>
                          <a:ea typeface="+mn-ea"/>
                          <a:cs typeface="+mn-cs"/>
                        </a:rPr>
                        <a:t>esempio </a:t>
                      </a:r>
                    </a:p>
                    <a:p>
                      <a:pPr algn="just"/>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6"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212976"/>
            <a:ext cx="4968552" cy="285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p:cNvSpPr>
            <a:spLocks noGrp="1"/>
          </p:cNvSpPr>
          <p:nvPr>
            <p:ph type="ftr" sz="quarter" idx="12"/>
          </p:nvPr>
        </p:nvSpPr>
        <p:spPr/>
        <p:txBody>
          <a:bodyPr/>
          <a:lstStyle/>
          <a:p>
            <a:endParaRPr lang="it-IT"/>
          </a:p>
        </p:txBody>
      </p:sp>
      <p:sp>
        <p:nvSpPr>
          <p:cNvPr id="7" name="Segnaposto numero diapositiva 6"/>
          <p:cNvSpPr>
            <a:spLocks noGrp="1"/>
          </p:cNvSpPr>
          <p:nvPr>
            <p:ph type="sldNum" sz="quarter" idx="11"/>
          </p:nvPr>
        </p:nvSpPr>
        <p:spPr/>
        <p:txBody>
          <a:bodyPr/>
          <a:lstStyle/>
          <a:p>
            <a:fld id="{BAC7507A-613F-4E6B-BEAB-01526F36A7A6}" type="slidenum">
              <a:rPr lang="it-IT" smtClean="0"/>
              <a:t>25</a:t>
            </a:fld>
            <a:endParaRPr lang="it-IT"/>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84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2042850306"/>
              </p:ext>
            </p:extLst>
          </p:nvPr>
        </p:nvGraphicFramePr>
        <p:xfrm>
          <a:off x="611560" y="837836"/>
          <a:ext cx="7848872" cy="5399475"/>
        </p:xfrm>
        <a:graphic>
          <a:graphicData uri="http://schemas.openxmlformats.org/drawingml/2006/table">
            <a:tbl>
              <a:tblPr firstRow="1" firstCol="1" bandRow="1"/>
              <a:tblGrid>
                <a:gridCol w="7848872"/>
              </a:tblGrid>
              <a:tr h="5399475">
                <a:tc>
                  <a:txBody>
                    <a:bodyPr/>
                    <a:lstStyle/>
                    <a:p>
                      <a:pPr hangingPunct="0"/>
                      <a:endParaRPr lang="it-IT" sz="1400" b="1" i="1" u="sng" dirty="0" smtClean="0"/>
                    </a:p>
                    <a:p>
                      <a:pPr algn="just"/>
                      <a:endParaRPr lang="it-IT" sz="1800" kern="120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p:nvPr/>
        </p:nvPicPr>
        <p:blipFill>
          <a:blip r:embed="rId4"/>
          <a:stretch>
            <a:fillRect/>
          </a:stretch>
        </p:blipFill>
        <p:spPr>
          <a:xfrm>
            <a:off x="971600" y="1556792"/>
            <a:ext cx="7128792" cy="4536503"/>
          </a:xfrm>
          <a:prstGeom prst="rect">
            <a:avLst/>
          </a:prstGeom>
        </p:spPr>
      </p:pic>
      <p:pic>
        <p:nvPicPr>
          <p:cNvPr id="7" name="Immagine 6"/>
          <p:cNvPicPr/>
          <p:nvPr/>
        </p:nvPicPr>
        <p:blipFill>
          <a:blip r:embed="rId5"/>
          <a:stretch>
            <a:fillRect/>
          </a:stretch>
        </p:blipFill>
        <p:spPr>
          <a:xfrm>
            <a:off x="1043607" y="1037361"/>
            <a:ext cx="6696745" cy="356870"/>
          </a:xfrm>
          <a:prstGeom prst="rect">
            <a:avLst/>
          </a:prstGeom>
        </p:spPr>
      </p:pic>
      <p:sp>
        <p:nvSpPr>
          <p:cNvPr id="3" name="Segnaposto piè di pagina 2"/>
          <p:cNvSpPr>
            <a:spLocks noGrp="1"/>
          </p:cNvSpPr>
          <p:nvPr>
            <p:ph type="ftr" sz="quarter" idx="12"/>
          </p:nvPr>
        </p:nvSpPr>
        <p:spPr/>
        <p:txBody>
          <a:bodyPr/>
          <a:lstStyle/>
          <a:p>
            <a:endParaRPr lang="it-IT"/>
          </a:p>
        </p:txBody>
      </p:sp>
      <p:sp>
        <p:nvSpPr>
          <p:cNvPr id="8" name="Segnaposto numero diapositiva 7"/>
          <p:cNvSpPr>
            <a:spLocks noGrp="1"/>
          </p:cNvSpPr>
          <p:nvPr>
            <p:ph type="sldNum" sz="quarter" idx="11"/>
          </p:nvPr>
        </p:nvSpPr>
        <p:spPr/>
        <p:txBody>
          <a:bodyPr/>
          <a:lstStyle/>
          <a:p>
            <a:fld id="{BAC7507A-613F-4E6B-BEAB-01526F36A7A6}" type="slidenum">
              <a:rPr lang="it-IT" smtClean="0"/>
              <a:t>26</a:t>
            </a:fld>
            <a:endParaRPr lang="it-IT"/>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26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982591636"/>
              </p:ext>
            </p:extLst>
          </p:nvPr>
        </p:nvGraphicFramePr>
        <p:xfrm>
          <a:off x="611560" y="908720"/>
          <a:ext cx="7848872" cy="5328592"/>
        </p:xfrm>
        <a:graphic>
          <a:graphicData uri="http://schemas.openxmlformats.org/drawingml/2006/table">
            <a:tbl>
              <a:tblPr firstRow="1" firstCol="1" bandRow="1"/>
              <a:tblGrid>
                <a:gridCol w="7848872"/>
              </a:tblGrid>
              <a:tr h="5328592">
                <a:tc>
                  <a:txBody>
                    <a:bodyPr/>
                    <a:lstStyle/>
                    <a:p>
                      <a:pPr hangingPunct="0"/>
                      <a:endParaRPr lang="it-IT" sz="1400" b="1" i="1" u="sng" dirty="0" smtClean="0"/>
                    </a:p>
                    <a:p>
                      <a:pPr hangingPunct="0"/>
                      <a:endParaRPr lang="it-IT" sz="1600" b="1" i="1" dirty="0" smtClean="0"/>
                    </a:p>
                    <a:p>
                      <a:pPr algn="just"/>
                      <a:endParaRPr lang="it-IT" sz="1800" kern="120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baseline="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6"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p:nvPr/>
        </p:nvPicPr>
        <p:blipFill>
          <a:blip r:embed="rId4"/>
          <a:stretch>
            <a:fillRect/>
          </a:stretch>
        </p:blipFill>
        <p:spPr>
          <a:xfrm>
            <a:off x="899592" y="1770697"/>
            <a:ext cx="6732473" cy="3818543"/>
          </a:xfrm>
          <a:prstGeom prst="rect">
            <a:avLst/>
          </a:prstGeom>
        </p:spPr>
      </p:pic>
      <p:sp>
        <p:nvSpPr>
          <p:cNvPr id="3" name="Segnaposto piè di pagina 2"/>
          <p:cNvSpPr>
            <a:spLocks noGrp="1"/>
          </p:cNvSpPr>
          <p:nvPr>
            <p:ph type="ftr" sz="quarter" idx="12"/>
          </p:nvPr>
        </p:nvSpPr>
        <p:spPr/>
        <p:txBody>
          <a:bodyPr/>
          <a:lstStyle/>
          <a:p>
            <a:endParaRPr lang="it-IT"/>
          </a:p>
        </p:txBody>
      </p:sp>
      <p:sp>
        <p:nvSpPr>
          <p:cNvPr id="7" name="Segnaposto numero diapositiva 6"/>
          <p:cNvSpPr>
            <a:spLocks noGrp="1"/>
          </p:cNvSpPr>
          <p:nvPr>
            <p:ph type="sldNum" sz="quarter" idx="11"/>
          </p:nvPr>
        </p:nvSpPr>
        <p:spPr/>
        <p:txBody>
          <a:bodyPr/>
          <a:lstStyle/>
          <a:p>
            <a:fld id="{BAC7507A-613F-4E6B-BEAB-01526F36A7A6}" type="slidenum">
              <a:rPr lang="it-IT" smtClean="0"/>
              <a:t>27</a:t>
            </a:fld>
            <a:endParaRPr lang="it-IT"/>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43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118827688"/>
              </p:ext>
            </p:extLst>
          </p:nvPr>
        </p:nvGraphicFramePr>
        <p:xfrm>
          <a:off x="611560" y="188640"/>
          <a:ext cx="7848872" cy="6048672"/>
        </p:xfrm>
        <a:graphic>
          <a:graphicData uri="http://schemas.openxmlformats.org/drawingml/2006/table">
            <a:tbl>
              <a:tblPr firstRow="1" firstCol="1" bandRow="1"/>
              <a:tblGrid>
                <a:gridCol w="7848872"/>
              </a:tblGrid>
              <a:tr h="6048672">
                <a:tc>
                  <a:txBody>
                    <a:bodyPr/>
                    <a:lstStyle/>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p:nvPr/>
        </p:nvPicPr>
        <p:blipFill>
          <a:blip r:embed="rId4"/>
          <a:stretch>
            <a:fillRect/>
          </a:stretch>
        </p:blipFill>
        <p:spPr>
          <a:xfrm>
            <a:off x="1644328" y="260648"/>
            <a:ext cx="5904656" cy="6048672"/>
          </a:xfrm>
          <a:prstGeom prst="rect">
            <a:avLst/>
          </a:prstGeom>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28</a:t>
            </a:fld>
            <a:endParaRPr lang="it-IT"/>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74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961298514"/>
              </p:ext>
            </p:extLst>
          </p:nvPr>
        </p:nvGraphicFramePr>
        <p:xfrm>
          <a:off x="611560" y="764704"/>
          <a:ext cx="7848872" cy="5472608"/>
        </p:xfrm>
        <a:graphic>
          <a:graphicData uri="http://schemas.openxmlformats.org/drawingml/2006/table">
            <a:tbl>
              <a:tblPr firstRow="1" firstCol="1" bandRow="1"/>
              <a:tblGrid>
                <a:gridCol w="7848872"/>
              </a:tblGrid>
              <a:tr h="5472608">
                <a:tc>
                  <a:txBody>
                    <a:bodyPr/>
                    <a:lstStyle/>
                    <a:p>
                      <a:pPr algn="just"/>
                      <a:r>
                        <a:rPr lang="it-IT" sz="1800" i="1" kern="1200" dirty="0" smtClean="0">
                          <a:solidFill>
                            <a:schemeClr val="tx1"/>
                          </a:solidFill>
                          <a:effectLst/>
                          <a:latin typeface="+mn-lt"/>
                          <a:ea typeface="+mn-ea"/>
                          <a:cs typeface="+mn-cs"/>
                        </a:rPr>
                        <a:t>Ipotizzando</a:t>
                      </a:r>
                      <a:r>
                        <a:rPr lang="it-IT" sz="1800" i="1" kern="1200" baseline="0" dirty="0" smtClean="0">
                          <a:solidFill>
                            <a:schemeClr val="tx1"/>
                          </a:solidFill>
                          <a:effectLst/>
                          <a:latin typeface="+mn-lt"/>
                          <a:ea typeface="+mn-ea"/>
                          <a:cs typeface="+mn-cs"/>
                        </a:rPr>
                        <a:t> </a:t>
                      </a:r>
                      <a:r>
                        <a:rPr lang="it-IT" sz="1800" i="1" kern="1200" baseline="0" dirty="0" smtClean="0">
                          <a:solidFill>
                            <a:schemeClr val="tx1"/>
                          </a:solidFill>
                          <a:effectLst/>
                          <a:latin typeface="+mn-lt"/>
                          <a:ea typeface="+mn-ea"/>
                          <a:cs typeface="+mn-cs"/>
                        </a:rPr>
                        <a:t>altra operazione di ACCERTAMENTO per SERVIZI SANITARI SPECIALISTICI di prevenzione  resi:</a:t>
                      </a:r>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Nel </a:t>
                      </a:r>
                      <a:r>
                        <a:rPr lang="it-IT" sz="1800" i="1" kern="1200" dirty="0" smtClean="0">
                          <a:solidFill>
                            <a:schemeClr val="tx1"/>
                          </a:solidFill>
                          <a:effectLst/>
                          <a:latin typeface="+mn-lt"/>
                          <a:ea typeface="+mn-ea"/>
                          <a:cs typeface="+mn-cs"/>
                        </a:rPr>
                        <a:t>conto economico:</a:t>
                      </a: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p:nvPr/>
        </p:nvPicPr>
        <p:blipFill>
          <a:blip r:embed="rId4"/>
          <a:stretch>
            <a:fillRect/>
          </a:stretch>
        </p:blipFill>
        <p:spPr>
          <a:xfrm>
            <a:off x="779249" y="1700808"/>
            <a:ext cx="7200800" cy="936104"/>
          </a:xfrm>
          <a:prstGeom prst="rect">
            <a:avLst/>
          </a:prstGeom>
        </p:spPr>
      </p:pic>
      <p:pic>
        <p:nvPicPr>
          <p:cNvPr id="10" name="Immagine 9"/>
          <p:cNvPicPr/>
          <p:nvPr/>
        </p:nvPicPr>
        <p:blipFill>
          <a:blip r:embed="rId5"/>
          <a:stretch>
            <a:fillRect/>
          </a:stretch>
        </p:blipFill>
        <p:spPr>
          <a:xfrm>
            <a:off x="974560" y="3284984"/>
            <a:ext cx="6316975" cy="2848595"/>
          </a:xfrm>
          <a:prstGeom prst="rect">
            <a:avLst/>
          </a:prstGeom>
        </p:spPr>
      </p:pic>
      <p:sp>
        <p:nvSpPr>
          <p:cNvPr id="3" name="Ovale 2"/>
          <p:cNvSpPr/>
          <p:nvPr/>
        </p:nvSpPr>
        <p:spPr>
          <a:xfrm>
            <a:off x="3049968" y="1728478"/>
            <a:ext cx="259228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p:cNvSpPr>
            <a:spLocks noGrp="1"/>
          </p:cNvSpPr>
          <p:nvPr>
            <p:ph type="ftr" sz="quarter" idx="12"/>
          </p:nvPr>
        </p:nvSpPr>
        <p:spPr/>
        <p:txBody>
          <a:bodyPr/>
          <a:lstStyle/>
          <a:p>
            <a:endParaRPr lang="it-IT"/>
          </a:p>
        </p:txBody>
      </p:sp>
      <p:sp>
        <p:nvSpPr>
          <p:cNvPr id="8" name="Segnaposto numero diapositiva 7"/>
          <p:cNvSpPr>
            <a:spLocks noGrp="1"/>
          </p:cNvSpPr>
          <p:nvPr>
            <p:ph type="sldNum" sz="quarter" idx="11"/>
          </p:nvPr>
        </p:nvSpPr>
        <p:spPr/>
        <p:txBody>
          <a:bodyPr/>
          <a:lstStyle/>
          <a:p>
            <a:fld id="{BAC7507A-613F-4E6B-BEAB-01526F36A7A6}" type="slidenum">
              <a:rPr lang="it-IT" smtClean="0"/>
              <a:t>29</a:t>
            </a:fld>
            <a:endParaRPr lang="it-IT"/>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689" y="-29355"/>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19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077667756"/>
              </p:ext>
            </p:extLst>
          </p:nvPr>
        </p:nvGraphicFramePr>
        <p:xfrm>
          <a:off x="395536" y="1268760"/>
          <a:ext cx="8064896" cy="4797552"/>
        </p:xfrm>
        <a:graphic>
          <a:graphicData uri="http://schemas.openxmlformats.org/drawingml/2006/table">
            <a:tbl>
              <a:tblPr firstRow="1" firstCol="1" bandRow="1"/>
              <a:tblGrid>
                <a:gridCol w="8064896"/>
              </a:tblGrid>
              <a:tr h="2832781">
                <a:tc>
                  <a:txBody>
                    <a:bodyPr/>
                    <a:lstStyle/>
                    <a:p>
                      <a:pPr hangingPunct="0"/>
                      <a:endParaRPr lang="it-IT" sz="1400" b="1" u="sng" dirty="0" smtClean="0"/>
                    </a:p>
                    <a:p>
                      <a:pPr algn="just" hangingPunct="0"/>
                      <a:r>
                        <a:rPr lang="it-IT" sz="1800" b="1" u="sng" dirty="0" smtClean="0"/>
                        <a:t>Obiettivi del corso formativo</a:t>
                      </a:r>
                    </a:p>
                    <a:p>
                      <a:pPr hangingPunct="0"/>
                      <a:r>
                        <a:rPr lang="it-IT" sz="1400" b="1" dirty="0" smtClean="0"/>
                        <a:t> </a:t>
                      </a:r>
                      <a:endParaRPr lang="it-IT" sz="1400" dirty="0" smtClean="0"/>
                    </a:p>
                    <a:p>
                      <a:pPr marL="0" marR="0" lvl="0" indent="0" algn="just" defTabSz="914400" rtl="0" eaLnBrk="1" fontAlgn="auto" latinLnBrk="0" hangingPunct="1">
                        <a:lnSpc>
                          <a:spcPct val="100000"/>
                        </a:lnSpc>
                        <a:spcBef>
                          <a:spcPct val="20000"/>
                        </a:spcBef>
                        <a:spcAft>
                          <a:spcPts val="0"/>
                        </a:spcAft>
                        <a:buClr>
                          <a:srgbClr val="C00000"/>
                        </a:buClr>
                        <a:buSzPct val="75000"/>
                        <a:buFont typeface="Palatino Linotype" panose="02040502050505030304" pitchFamily="18" charset="0"/>
                        <a:buNone/>
                        <a:tabLst/>
                        <a:defRPr/>
                      </a:pPr>
                      <a:r>
                        <a:rPr lang="it-IT" sz="1600" b="1" i="1" kern="1200" baseline="0" dirty="0" smtClean="0">
                          <a:solidFill>
                            <a:srgbClr val="C00000"/>
                          </a:solidFill>
                          <a:latin typeface="+mn-lt"/>
                          <a:ea typeface="+mn-ea"/>
                          <a:cs typeface="+mn-cs"/>
                        </a:rPr>
                        <a:t>Presentazione del portale BCA LILT nella fase di redazione del rendiconto e del bilancio economico patrimoniale </a:t>
                      </a:r>
                    </a:p>
                    <a:p>
                      <a:pPr marL="285750" marR="0" lvl="0" indent="-285750" algn="just" defTabSz="914400" rtl="0" eaLnBrk="1" fontAlgn="auto" latinLnBrk="0" hangingPunct="1">
                        <a:lnSpc>
                          <a:spcPct val="100000"/>
                        </a:lnSpc>
                        <a:spcBef>
                          <a:spcPct val="20000"/>
                        </a:spcBef>
                        <a:spcAft>
                          <a:spcPts val="0"/>
                        </a:spcAft>
                        <a:buClr>
                          <a:srgbClr val="C00000"/>
                        </a:buClr>
                        <a:buSzPct val="75000"/>
                        <a:buFont typeface="Arial" panose="020B0604020202020204" pitchFamily="34" charset="0"/>
                        <a:buChar char="•"/>
                        <a:tabLst/>
                        <a:defRPr/>
                      </a:pPr>
                      <a:r>
                        <a:rPr lang="it-IT" sz="1600" b="0" i="1" kern="1200" baseline="0" dirty="0" smtClean="0">
                          <a:solidFill>
                            <a:schemeClr val="tx1"/>
                          </a:solidFill>
                          <a:latin typeface="+mn-lt"/>
                          <a:ea typeface="+mn-ea"/>
                          <a:cs typeface="+mn-cs"/>
                        </a:rPr>
                        <a:t>illustrazione </a:t>
                      </a:r>
                      <a:r>
                        <a:rPr lang="it-IT" sz="1600" b="0" i="1" kern="1200" baseline="0" dirty="0" smtClean="0">
                          <a:solidFill>
                            <a:schemeClr val="tx1"/>
                          </a:solidFill>
                          <a:latin typeface="+mn-lt"/>
                          <a:ea typeface="+mn-ea"/>
                          <a:cs typeface="+mn-cs"/>
                        </a:rPr>
                        <a:t>del portale nelle sue sezioni dedicate alla </a:t>
                      </a:r>
                      <a:r>
                        <a:rPr lang="it-IT" sz="1600" b="1" i="1" kern="1200" baseline="0" dirty="0" smtClean="0">
                          <a:solidFill>
                            <a:schemeClr val="tx1"/>
                          </a:solidFill>
                          <a:latin typeface="+mn-lt"/>
                          <a:ea typeface="+mn-ea"/>
                          <a:cs typeface="+mn-cs"/>
                        </a:rPr>
                        <a:t>gestione</a:t>
                      </a:r>
                      <a:r>
                        <a:rPr lang="it-IT" sz="1600" b="0" i="1" kern="1200" baseline="0" dirty="0" smtClean="0">
                          <a:solidFill>
                            <a:schemeClr val="tx1"/>
                          </a:solidFill>
                          <a:latin typeface="+mn-lt"/>
                          <a:ea typeface="+mn-ea"/>
                          <a:cs typeface="+mn-cs"/>
                        </a:rPr>
                        <a:t>, alla </a:t>
                      </a:r>
                      <a:r>
                        <a:rPr lang="it-IT" sz="1600" b="1" i="1" kern="1200" baseline="0" dirty="0" smtClean="0">
                          <a:solidFill>
                            <a:schemeClr val="tx1"/>
                          </a:solidFill>
                          <a:latin typeface="+mn-lt"/>
                          <a:ea typeface="+mn-ea"/>
                          <a:cs typeface="+mn-cs"/>
                        </a:rPr>
                        <a:t>consultazione</a:t>
                      </a:r>
                      <a:r>
                        <a:rPr lang="it-IT" sz="1600" b="0" i="1" kern="1200" baseline="0" dirty="0" smtClean="0">
                          <a:solidFill>
                            <a:schemeClr val="tx1"/>
                          </a:solidFill>
                          <a:latin typeface="+mn-lt"/>
                          <a:ea typeface="+mn-ea"/>
                          <a:cs typeface="+mn-cs"/>
                        </a:rPr>
                        <a:t> ed alla </a:t>
                      </a:r>
                      <a:r>
                        <a:rPr lang="it-IT" sz="1600" b="1" i="1" kern="1200" baseline="0" dirty="0" smtClean="0">
                          <a:solidFill>
                            <a:schemeClr val="tx1"/>
                          </a:solidFill>
                          <a:latin typeface="+mn-lt"/>
                          <a:ea typeface="+mn-ea"/>
                          <a:cs typeface="+mn-cs"/>
                        </a:rPr>
                        <a:t>reportistica</a:t>
                      </a:r>
                      <a:r>
                        <a:rPr lang="it-IT" sz="1600" b="0" i="1" kern="1200" baseline="0" dirty="0" smtClean="0">
                          <a:solidFill>
                            <a:schemeClr val="tx1"/>
                          </a:solidFill>
                          <a:latin typeface="+mn-lt"/>
                          <a:ea typeface="+mn-ea"/>
                          <a:cs typeface="+mn-cs"/>
                        </a:rPr>
                        <a:t> - su cui saranno riversati i dati di bilancio consuntivo al 31/12/2015 di tutte le sedi provinciali</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1" i="1" kern="1200" baseline="0" dirty="0" smtClean="0">
                        <a:solidFill>
                          <a:srgbClr val="C00000"/>
                        </a:solidFill>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600" b="1" i="1" kern="1200" baseline="0" dirty="0" smtClean="0">
                          <a:solidFill>
                            <a:srgbClr val="C00000"/>
                          </a:solidFill>
                          <a:latin typeface="+mn-lt"/>
                          <a:ea typeface="+mn-ea"/>
                          <a:cs typeface="+mn-cs"/>
                        </a:rPr>
                        <a:t>Fornire le principali informazioni  concettuali e pratiche per la redazione dei documenti di bilancio consuntivo e dei suoi allegati, da redigere secondo la normativa di riferimento </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600" b="0" i="1" kern="1200" baseline="0" dirty="0" smtClean="0">
                          <a:solidFill>
                            <a:schemeClr val="tx1"/>
                          </a:solidFill>
                          <a:latin typeface="+mn-lt"/>
                          <a:ea typeface="+mn-ea"/>
                          <a:cs typeface="+mn-cs"/>
                        </a:rPr>
                        <a:t>che </a:t>
                      </a:r>
                      <a:r>
                        <a:rPr lang="it-IT" sz="1600" b="0" i="1" kern="1200" baseline="0" dirty="0" smtClean="0">
                          <a:solidFill>
                            <a:schemeClr val="tx1"/>
                          </a:solidFill>
                          <a:latin typeface="+mn-lt"/>
                          <a:ea typeface="+mn-ea"/>
                          <a:cs typeface="+mn-cs"/>
                        </a:rPr>
                        <a:t>riguardano il:</a:t>
                      </a:r>
                    </a:p>
                    <a:p>
                      <a:pPr marL="285750" marR="0" lvl="0" indent="-285750" algn="l" defTabSz="914400" rtl="0" eaLnBrk="1" fontAlgn="auto" latinLnBrk="0" hangingPunct="1">
                        <a:lnSpc>
                          <a:spcPct val="100000"/>
                        </a:lnSpc>
                        <a:spcBef>
                          <a:spcPct val="20000"/>
                        </a:spcBef>
                        <a:spcAft>
                          <a:spcPts val="0"/>
                        </a:spcAft>
                        <a:buClr>
                          <a:srgbClr val="C00000"/>
                        </a:buClr>
                        <a:buSzPct val="75000"/>
                        <a:buFont typeface="Palatino Linotype" panose="02040502050505030304" pitchFamily="18" charset="0"/>
                        <a:buChar char="•"/>
                        <a:tabLst/>
                        <a:defRPr/>
                      </a:pPr>
                      <a:r>
                        <a:rPr lang="it-IT" sz="1600" b="0" i="1" kern="1200" baseline="0" dirty="0" smtClean="0">
                          <a:solidFill>
                            <a:schemeClr val="tx1"/>
                          </a:solidFill>
                          <a:latin typeface="+mn-lt"/>
                          <a:ea typeface="+mn-ea"/>
                          <a:cs typeface="+mn-cs"/>
                        </a:rPr>
                        <a:t>Bilancio Consuntivo 2015 secondo il DPR 97/2003</a:t>
                      </a:r>
                    </a:p>
                    <a:p>
                      <a:pPr marL="285750" marR="0" lvl="0" indent="-285750" algn="l" defTabSz="914400" rtl="0" eaLnBrk="1" fontAlgn="auto" latinLnBrk="0" hangingPunct="1">
                        <a:lnSpc>
                          <a:spcPct val="100000"/>
                        </a:lnSpc>
                        <a:spcBef>
                          <a:spcPct val="20000"/>
                        </a:spcBef>
                        <a:spcAft>
                          <a:spcPts val="0"/>
                        </a:spcAft>
                        <a:buClr>
                          <a:srgbClr val="C00000"/>
                        </a:buClr>
                        <a:buSzPct val="75000"/>
                        <a:buFont typeface="Palatino Linotype" panose="02040502050505030304" pitchFamily="18" charset="0"/>
                        <a:buChar char="•"/>
                        <a:tabLst/>
                        <a:defRPr/>
                      </a:pPr>
                      <a:r>
                        <a:rPr lang="it-IT" sz="1600" b="0" i="1" kern="1200" baseline="0" dirty="0" smtClean="0">
                          <a:solidFill>
                            <a:schemeClr val="tx1"/>
                          </a:solidFill>
                          <a:latin typeface="+mn-lt"/>
                          <a:ea typeface="+mn-ea"/>
                          <a:cs typeface="+mn-cs"/>
                        </a:rPr>
                        <a:t>Bilancio Consolidato 2015</a:t>
                      </a:r>
                    </a:p>
                    <a:p>
                      <a:pPr marL="285750" marR="0" lvl="0" indent="-285750" algn="l" defTabSz="914400" rtl="0" eaLnBrk="1" fontAlgn="auto" latinLnBrk="0" hangingPunct="1">
                        <a:lnSpc>
                          <a:spcPct val="100000"/>
                        </a:lnSpc>
                        <a:spcBef>
                          <a:spcPct val="20000"/>
                        </a:spcBef>
                        <a:spcAft>
                          <a:spcPts val="0"/>
                        </a:spcAft>
                        <a:buClr>
                          <a:srgbClr val="C00000"/>
                        </a:buClr>
                        <a:buSzPct val="75000"/>
                        <a:buFont typeface="Palatino Linotype" panose="02040502050505030304" pitchFamily="18" charset="0"/>
                        <a:buChar char="•"/>
                        <a:tabLst/>
                        <a:defRPr/>
                      </a:pPr>
                      <a:r>
                        <a:rPr lang="it-IT" sz="1600" b="0" i="1" kern="1200" baseline="0" dirty="0" smtClean="0">
                          <a:solidFill>
                            <a:schemeClr val="tx1"/>
                          </a:solidFill>
                          <a:latin typeface="+mn-lt"/>
                          <a:ea typeface="+mn-ea"/>
                          <a:cs typeface="+mn-cs"/>
                        </a:rPr>
                        <a:t>Le principali regole contabili che sottostanno la tenuta della contabilità finanziaria ed economico – patrimoniale </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5"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a:t>
            </a:fld>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489"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741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2530341047"/>
              </p:ext>
            </p:extLst>
          </p:nvPr>
        </p:nvGraphicFramePr>
        <p:xfrm>
          <a:off x="611560" y="764704"/>
          <a:ext cx="7848872" cy="5472608"/>
        </p:xfrm>
        <a:graphic>
          <a:graphicData uri="http://schemas.openxmlformats.org/drawingml/2006/table">
            <a:tbl>
              <a:tblPr firstRow="1" firstCol="1" bandRow="1"/>
              <a:tblGrid>
                <a:gridCol w="7848872"/>
              </a:tblGrid>
              <a:tr h="5472608">
                <a:tc>
                  <a:txBody>
                    <a:bodyPr/>
                    <a:lstStyle/>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Nello</a:t>
                      </a:r>
                      <a:r>
                        <a:rPr lang="it-IT" sz="1800" i="1" kern="1200" baseline="0" dirty="0" smtClean="0">
                          <a:solidFill>
                            <a:schemeClr val="tx1"/>
                          </a:solidFill>
                          <a:effectLst/>
                          <a:latin typeface="+mn-lt"/>
                          <a:ea typeface="+mn-ea"/>
                          <a:cs typeface="+mn-cs"/>
                        </a:rPr>
                        <a:t> Stato patrimoniale come l’operazione  precedente</a:t>
                      </a:r>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802"/>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p:nvPr/>
        </p:nvPicPr>
        <p:blipFill>
          <a:blip r:embed="rId4"/>
          <a:stretch>
            <a:fillRect/>
          </a:stretch>
        </p:blipFill>
        <p:spPr>
          <a:xfrm>
            <a:off x="1621642" y="1484784"/>
            <a:ext cx="5663976" cy="4824536"/>
          </a:xfrm>
          <a:prstGeom prst="rect">
            <a:avLst/>
          </a:prstGeom>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30</a:t>
            </a:fld>
            <a:endParaRPr lang="it-IT"/>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5867"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455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2370065701"/>
              </p:ext>
            </p:extLst>
          </p:nvPr>
        </p:nvGraphicFramePr>
        <p:xfrm>
          <a:off x="611560" y="764704"/>
          <a:ext cx="7848872" cy="5472608"/>
        </p:xfrm>
        <a:graphic>
          <a:graphicData uri="http://schemas.openxmlformats.org/drawingml/2006/table">
            <a:tbl>
              <a:tblPr firstRow="1" firstCol="1" bandRow="1"/>
              <a:tblGrid>
                <a:gridCol w="7848872"/>
              </a:tblGrid>
              <a:tr h="5472608">
                <a:tc>
                  <a:txBody>
                    <a:bodyPr/>
                    <a:lstStyle/>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Esemplificazione</a:t>
                      </a: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3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31</a:t>
            </a:fld>
            <a:endParaRPr lang="it-IT"/>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772816"/>
            <a:ext cx="4420517"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1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412975943"/>
              </p:ext>
            </p:extLst>
          </p:nvPr>
        </p:nvGraphicFramePr>
        <p:xfrm>
          <a:off x="611560" y="764704"/>
          <a:ext cx="7848872" cy="5472608"/>
        </p:xfrm>
        <a:graphic>
          <a:graphicData uri="http://schemas.openxmlformats.org/drawingml/2006/table">
            <a:tbl>
              <a:tblPr firstRow="1" firstCol="1" bandRow="1"/>
              <a:tblGrid>
                <a:gridCol w="7848872"/>
              </a:tblGrid>
              <a:tr h="5472608">
                <a:tc>
                  <a:txBody>
                    <a:bodyPr/>
                    <a:lstStyle/>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Esemplificazione</a:t>
                      </a: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32</a:t>
            </a:fld>
            <a:endParaRPr lang="it-IT"/>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6" y="1556792"/>
            <a:ext cx="7704858" cy="379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565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575395176"/>
              </p:ext>
            </p:extLst>
          </p:nvPr>
        </p:nvGraphicFramePr>
        <p:xfrm>
          <a:off x="611560" y="764704"/>
          <a:ext cx="7848872" cy="5472608"/>
        </p:xfrm>
        <a:graphic>
          <a:graphicData uri="http://schemas.openxmlformats.org/drawingml/2006/table">
            <a:tbl>
              <a:tblPr firstRow="1" firstCol="1" bandRow="1"/>
              <a:tblGrid>
                <a:gridCol w="7848872"/>
              </a:tblGrid>
              <a:tr h="5472608">
                <a:tc>
                  <a:txBody>
                    <a:bodyPr/>
                    <a:lstStyle/>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Esemplificazione</a:t>
                      </a: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92089" cy="66110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33</a:t>
            </a:fld>
            <a:endParaRPr lang="it-IT"/>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877" y="0"/>
            <a:ext cx="2376264" cy="55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reccia circolare in giù 10"/>
          <p:cNvSpPr/>
          <p:nvPr/>
        </p:nvSpPr>
        <p:spPr>
          <a:xfrm>
            <a:off x="2453306" y="1493570"/>
            <a:ext cx="5248200" cy="3311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2" name="Connettore 2 11"/>
          <p:cNvCxnSpPr/>
          <p:nvPr/>
        </p:nvCxnSpPr>
        <p:spPr>
          <a:xfrm flipV="1">
            <a:off x="5105649" y="4833156"/>
            <a:ext cx="316835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832852"/>
            <a:ext cx="7947009" cy="375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reccia circolare in giù 13"/>
          <p:cNvSpPr/>
          <p:nvPr/>
        </p:nvSpPr>
        <p:spPr>
          <a:xfrm>
            <a:off x="2596218" y="1501664"/>
            <a:ext cx="2520280" cy="3311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Ovale 12"/>
          <p:cNvSpPr/>
          <p:nvPr/>
        </p:nvSpPr>
        <p:spPr>
          <a:xfrm>
            <a:off x="4657072" y="5229200"/>
            <a:ext cx="84066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p:cNvCxnSpPr>
            <a:stCxn id="13" idx="6"/>
          </p:cNvCxnSpPr>
          <p:nvPr/>
        </p:nvCxnSpPr>
        <p:spPr>
          <a:xfrm flipV="1">
            <a:off x="5497740" y="4833156"/>
            <a:ext cx="2449269"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0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2660402581"/>
              </p:ext>
            </p:extLst>
          </p:nvPr>
        </p:nvGraphicFramePr>
        <p:xfrm>
          <a:off x="611560" y="764704"/>
          <a:ext cx="7848872" cy="5472608"/>
        </p:xfrm>
        <a:graphic>
          <a:graphicData uri="http://schemas.openxmlformats.org/drawingml/2006/table">
            <a:tbl>
              <a:tblPr firstRow="1" firstCol="1" bandRow="1"/>
              <a:tblGrid>
                <a:gridCol w="7848872"/>
              </a:tblGrid>
              <a:tr h="5472608">
                <a:tc>
                  <a:txBody>
                    <a:bodyPr/>
                    <a:lstStyle/>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Esemplificazione</a:t>
                      </a: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4" y="58532"/>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34</a:t>
            </a:fld>
            <a:endParaRPr lang="it-IT"/>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93008"/>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060848"/>
            <a:ext cx="7920880" cy="251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032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221872761"/>
              </p:ext>
            </p:extLst>
          </p:nvPr>
        </p:nvGraphicFramePr>
        <p:xfrm>
          <a:off x="611560" y="764704"/>
          <a:ext cx="7848872" cy="5472608"/>
        </p:xfrm>
        <a:graphic>
          <a:graphicData uri="http://schemas.openxmlformats.org/drawingml/2006/table">
            <a:tbl>
              <a:tblPr firstRow="1" firstCol="1" bandRow="1"/>
              <a:tblGrid>
                <a:gridCol w="7848872"/>
              </a:tblGrid>
              <a:tr h="5472608">
                <a:tc>
                  <a:txBody>
                    <a:bodyPr/>
                    <a:lstStyle/>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Esemplificazione</a:t>
                      </a:r>
                    </a:p>
                    <a:p>
                      <a:pPr algn="just"/>
                      <a:endParaRPr lang="it-IT" sz="1800" i="1"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35</a:t>
            </a:fld>
            <a:endParaRPr lang="it-IT"/>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6" y="3789040"/>
            <a:ext cx="7668344"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34" y="1370826"/>
            <a:ext cx="7960318" cy="211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890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831692594"/>
              </p:ext>
            </p:extLst>
          </p:nvPr>
        </p:nvGraphicFramePr>
        <p:xfrm>
          <a:off x="611560" y="855404"/>
          <a:ext cx="8064896" cy="6035040"/>
        </p:xfrm>
        <a:graphic>
          <a:graphicData uri="http://schemas.openxmlformats.org/drawingml/2006/table">
            <a:tbl>
              <a:tblPr firstRow="1" firstCol="1" bandRow="1"/>
              <a:tblGrid>
                <a:gridCol w="8064896"/>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2400" b="1" i="1" kern="1200" dirty="0" smtClean="0">
                          <a:solidFill>
                            <a:srgbClr val="C00000"/>
                          </a:solidFill>
                          <a:effectLst/>
                          <a:latin typeface="+mn-lt"/>
                          <a:ea typeface="+mn-ea"/>
                          <a:cs typeface="+mn-cs"/>
                        </a:rPr>
                        <a:t>Finalità e principi generali dei documenti contabili pubblici</a:t>
                      </a:r>
                      <a:endParaRPr lang="it-IT" sz="2400" b="1" kern="1200" dirty="0" smtClean="0">
                        <a:solidFill>
                          <a:srgbClr val="C00000"/>
                        </a:solidFill>
                        <a:effectLst/>
                        <a:latin typeface="+mn-lt"/>
                        <a:ea typeface="+mn-ea"/>
                        <a:cs typeface="+mn-cs"/>
                      </a:endParaRPr>
                    </a:p>
                    <a:p>
                      <a:pPr algn="just"/>
                      <a:endParaRPr lang="it-IT" sz="2400" b="1"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Un qualsiasi modello richiede la definizione delle </a:t>
                      </a:r>
                      <a:r>
                        <a:rPr lang="it-IT" sz="1800" b="1" kern="1200" dirty="0" smtClean="0">
                          <a:solidFill>
                            <a:schemeClr val="tx1"/>
                          </a:solidFill>
                          <a:effectLst/>
                          <a:latin typeface="+mn-lt"/>
                          <a:ea typeface="+mn-ea"/>
                          <a:cs typeface="+mn-cs"/>
                        </a:rPr>
                        <a:t>finalità</a:t>
                      </a:r>
                      <a:r>
                        <a:rPr lang="it-IT" sz="1800" kern="1200" dirty="0" smtClean="0">
                          <a:solidFill>
                            <a:schemeClr val="tx1"/>
                          </a:solidFill>
                          <a:effectLst/>
                          <a:latin typeface="+mn-lt"/>
                          <a:ea typeface="+mn-ea"/>
                          <a:cs typeface="+mn-cs"/>
                        </a:rPr>
                        <a:t> e dei </a:t>
                      </a:r>
                      <a:r>
                        <a:rPr lang="it-IT" sz="1800" b="1" kern="1200" dirty="0" smtClean="0">
                          <a:solidFill>
                            <a:schemeClr val="tx1"/>
                          </a:solidFill>
                          <a:effectLst/>
                          <a:latin typeface="+mn-lt"/>
                          <a:ea typeface="+mn-ea"/>
                          <a:cs typeface="+mn-cs"/>
                        </a:rPr>
                        <a:t>principi generali</a:t>
                      </a:r>
                      <a:r>
                        <a:rPr lang="it-IT" sz="1800" kern="1200" dirty="0" smtClean="0">
                          <a:solidFill>
                            <a:schemeClr val="tx1"/>
                          </a:solidFill>
                          <a:effectLst/>
                          <a:latin typeface="+mn-lt"/>
                          <a:ea typeface="+mn-ea"/>
                          <a:cs typeface="+mn-cs"/>
                        </a:rPr>
                        <a:t> di redazione e i </a:t>
                      </a:r>
                      <a:r>
                        <a:rPr lang="it-IT" sz="1800" b="1" kern="1200" dirty="0" smtClean="0">
                          <a:solidFill>
                            <a:schemeClr val="tx1"/>
                          </a:solidFill>
                          <a:effectLst/>
                          <a:latin typeface="+mn-lt"/>
                          <a:ea typeface="+mn-ea"/>
                          <a:cs typeface="+mn-cs"/>
                        </a:rPr>
                        <a:t>criteri particolari di valutazione</a:t>
                      </a:r>
                      <a:r>
                        <a:rPr lang="it-IT" sz="1800" kern="1200" dirty="0" smtClean="0">
                          <a:solidFill>
                            <a:schemeClr val="tx1"/>
                          </a:solidFill>
                          <a:effectLst/>
                          <a:latin typeface="+mn-lt"/>
                          <a:ea typeface="+mn-ea"/>
                          <a:cs typeface="+mn-cs"/>
                        </a:rPr>
                        <a:t> ed </a:t>
                      </a:r>
                      <a:r>
                        <a:rPr lang="it-IT" sz="1800" b="1" kern="1200" dirty="0" smtClean="0">
                          <a:solidFill>
                            <a:schemeClr val="tx1"/>
                          </a:solidFill>
                          <a:effectLst/>
                          <a:latin typeface="+mn-lt"/>
                          <a:ea typeface="+mn-ea"/>
                          <a:cs typeface="+mn-cs"/>
                        </a:rPr>
                        <a:t>iscrizione delle singole poste</a:t>
                      </a:r>
                      <a:r>
                        <a:rPr lang="it-IT" sz="1800" kern="1200" dirty="0" smtClean="0">
                          <a:solidFill>
                            <a:schemeClr val="tx1"/>
                          </a:solidFill>
                          <a:effectLst/>
                          <a:latin typeface="+mn-lt"/>
                          <a:ea typeface="+mn-ea"/>
                          <a:cs typeface="+mn-cs"/>
                        </a:rPr>
                        <a:t>.</a:t>
                      </a:r>
                    </a:p>
                    <a:p>
                      <a:r>
                        <a:rPr lang="it-IT" sz="1800" kern="1200" dirty="0" smtClean="0">
                          <a:solidFill>
                            <a:schemeClr val="tx1"/>
                          </a:solidFill>
                          <a:effectLst/>
                          <a:latin typeface="+mn-lt"/>
                          <a:ea typeface="+mn-ea"/>
                          <a:cs typeface="+mn-cs"/>
                        </a:rPr>
                        <a:t> </a:t>
                      </a:r>
                    </a:p>
                    <a:p>
                      <a:pPr algn="just"/>
                      <a:r>
                        <a:rPr lang="it-IT" sz="1800" kern="1200" dirty="0" smtClean="0">
                          <a:solidFill>
                            <a:schemeClr val="tx1"/>
                          </a:solidFill>
                          <a:effectLst/>
                          <a:latin typeface="+mn-lt"/>
                          <a:ea typeface="+mn-ea"/>
                          <a:cs typeface="+mn-cs"/>
                        </a:rPr>
                        <a:t>Per le Sezioni </a:t>
                      </a:r>
                      <a:r>
                        <a:rPr lang="it-IT" sz="1800" kern="1200" dirty="0" err="1" smtClean="0">
                          <a:solidFill>
                            <a:schemeClr val="tx1"/>
                          </a:solidFill>
                          <a:effectLst/>
                          <a:latin typeface="+mn-lt"/>
                          <a:ea typeface="+mn-ea"/>
                          <a:cs typeface="+mn-cs"/>
                        </a:rPr>
                        <a:t>Lilt</a:t>
                      </a:r>
                      <a:r>
                        <a:rPr lang="it-IT" sz="1800" kern="1200" dirty="0" smtClean="0">
                          <a:solidFill>
                            <a:schemeClr val="tx1"/>
                          </a:solidFill>
                          <a:effectLst/>
                          <a:latin typeface="+mn-lt"/>
                          <a:ea typeface="+mn-ea"/>
                          <a:cs typeface="+mn-cs"/>
                        </a:rPr>
                        <a:t> le finalità ed i principi contabili generali sono comuni mentre i criteri particolari di iscrizione e di valutazione delle poste possono distinguersi a seconda che si riferiscano ai documenti di pianificazione, programmazione e </a:t>
                      </a:r>
                      <a:r>
                        <a:rPr lang="it-IT" sz="1800" i="1" kern="1200" dirty="0" smtClean="0">
                          <a:solidFill>
                            <a:schemeClr val="tx1"/>
                          </a:solidFill>
                          <a:effectLst/>
                          <a:latin typeface="+mn-lt"/>
                          <a:ea typeface="+mn-ea"/>
                          <a:cs typeface="+mn-cs"/>
                        </a:rPr>
                        <a:t>budget</a:t>
                      </a:r>
                      <a:r>
                        <a:rPr lang="it-IT" sz="1800" kern="1200" dirty="0" smtClean="0">
                          <a:solidFill>
                            <a:schemeClr val="tx1"/>
                          </a:solidFill>
                          <a:effectLst/>
                          <a:latin typeface="+mn-lt"/>
                          <a:ea typeface="+mn-ea"/>
                          <a:cs typeface="+mn-cs"/>
                        </a:rPr>
                        <a:t>, ovvero se debbano applicarsi ai documenti di rendicontazione della gestione.</a:t>
                      </a:r>
                    </a:p>
                    <a:p>
                      <a:r>
                        <a:rPr lang="it-IT" sz="1800" kern="1200" dirty="0" smtClean="0">
                          <a:solidFill>
                            <a:schemeClr val="tx1"/>
                          </a:solidFill>
                          <a:effectLst/>
                          <a:latin typeface="+mn-lt"/>
                          <a:ea typeface="+mn-ea"/>
                          <a:cs typeface="+mn-cs"/>
                        </a:rPr>
                        <a:t> </a:t>
                      </a:r>
                    </a:p>
                    <a:p>
                      <a:pPr algn="just"/>
                      <a:r>
                        <a:rPr lang="it-IT" sz="1800" kern="1200" dirty="0" smtClean="0">
                          <a:solidFill>
                            <a:schemeClr val="tx1"/>
                          </a:solidFill>
                          <a:effectLst/>
                          <a:latin typeface="+mn-lt"/>
                          <a:ea typeface="+mn-ea"/>
                          <a:cs typeface="+mn-cs"/>
                        </a:rPr>
                        <a:t>L’omogeneità delle finalità non basta a garantire l’armonizzazione dei modelli contabili a cui si punta con l’utilizzo del portale; per tale obiettivo è assolutamente necessario che tutte le Sedi Provinciali applichino i </a:t>
                      </a:r>
                      <a:r>
                        <a:rPr lang="it-IT" sz="1800" b="1" kern="1200" dirty="0" smtClean="0">
                          <a:solidFill>
                            <a:schemeClr val="tx1"/>
                          </a:solidFill>
                          <a:effectLst/>
                          <a:latin typeface="+mn-lt"/>
                          <a:ea typeface="+mn-ea"/>
                          <a:cs typeface="+mn-cs"/>
                        </a:rPr>
                        <a:t>principi contabili generali comuni e condivisi</a:t>
                      </a:r>
                      <a:r>
                        <a:rPr lang="it-IT" sz="1800" kern="1200" dirty="0" smtClean="0">
                          <a:solidFill>
                            <a:schemeClr val="tx1"/>
                          </a:solidFill>
                          <a:effectLst/>
                          <a:latin typeface="+mn-lt"/>
                          <a:ea typeface="+mn-ea"/>
                          <a:cs typeface="+mn-cs"/>
                        </a:rPr>
                        <a:t>.</a:t>
                      </a:r>
                    </a:p>
                    <a:p>
                      <a:r>
                        <a:rPr lang="it-IT" sz="1800" kern="1200" dirty="0" smtClean="0">
                          <a:solidFill>
                            <a:schemeClr val="tx1"/>
                          </a:solidFill>
                          <a:effectLst/>
                          <a:latin typeface="+mn-lt"/>
                          <a:ea typeface="+mn-ea"/>
                          <a:cs typeface="+mn-cs"/>
                        </a:rPr>
                        <a:t> </a:t>
                      </a:r>
                    </a:p>
                    <a:p>
                      <a:pPr algn="just"/>
                      <a:endParaRPr lang="it-IT" sz="1800" b="1" i="0" kern="1200" cap="small" baseline="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2"/>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36</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4182"/>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306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605028688"/>
              </p:ext>
            </p:extLst>
          </p:nvPr>
        </p:nvGraphicFramePr>
        <p:xfrm>
          <a:off x="611560" y="855404"/>
          <a:ext cx="7848872" cy="5381908"/>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Il D.lgs.91/2011 li ha aggiornati partendo da quelli già riportati nel D.P.R.97/2003 e sulla base della normativa vigente, delle elaborazioni dottrinali e della migliore pratica professionale, benché vi siano risibili differenze fra le diverse fonti, si ritiene che i principi contabili generali che meglio rispondono alle esigenze politiche, economiche, amministrative e tecniche, di un moderno sistema contabile pubblico siano:</a:t>
                      </a:r>
                    </a:p>
                    <a:p>
                      <a:r>
                        <a:rPr lang="it-IT" sz="1800" kern="1200" dirty="0" smtClean="0">
                          <a:solidFill>
                            <a:schemeClr val="tx1"/>
                          </a:solidFill>
                          <a:effectLst/>
                          <a:latin typeface="+mn-lt"/>
                          <a:ea typeface="+mn-ea"/>
                          <a:cs typeface="+mn-cs"/>
                        </a:rPr>
                        <a:t> </a:t>
                      </a:r>
                    </a:p>
                    <a:p>
                      <a:pPr lvl="0" algn="just"/>
                      <a:r>
                        <a:rPr lang="it-IT" sz="1800" kern="1200" dirty="0" smtClean="0">
                          <a:solidFill>
                            <a:schemeClr val="tx1"/>
                          </a:solidFill>
                          <a:effectLst/>
                          <a:latin typeface="+mn-lt"/>
                          <a:ea typeface="+mn-ea"/>
                          <a:cs typeface="+mn-cs"/>
                        </a:rPr>
                        <a:t>la veridicità; la correttezza e la prevalenza della sostanza sulla forma; la coerenza e la congruità; l’attendibilità e la verificabilità; la prudenza; la continuità; la costanza e la comparabilità; la significatività e la rilevanza;  l’imparzialità o neutralità; la chiarezza o comprensibilità e la trasparenza; l’annualità la pubblicità; l’universalità; l’integrità; l’unità; la flessibilità; la competenza finanziaria e la competenza economica; gli equilibri di bilancio.</a:t>
                      </a:r>
                    </a:p>
                    <a:p>
                      <a:r>
                        <a:rPr lang="it-IT" sz="1800" kern="1200" dirty="0" smtClean="0">
                          <a:solidFill>
                            <a:schemeClr val="tx1"/>
                          </a:solidFill>
                          <a:effectLst/>
                          <a:latin typeface="+mn-lt"/>
                          <a:ea typeface="+mn-ea"/>
                          <a:cs typeface="+mn-cs"/>
                        </a:rPr>
                        <a:t> </a:t>
                      </a:r>
                    </a:p>
                    <a:p>
                      <a:pPr algn="just"/>
                      <a:endParaRPr lang="it-IT" sz="1800" b="1" i="0" kern="1200" cap="small" baseline="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37</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18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094177112"/>
              </p:ext>
            </p:extLst>
          </p:nvPr>
        </p:nvGraphicFramePr>
        <p:xfrm>
          <a:off x="611560" y="855404"/>
          <a:ext cx="7848872" cy="5381908"/>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a) Veridicità.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Qualsiasi sistema contabile deve rappresentare in modo veritiero e corretto la situazione patrimoniale e finanziaria, nonché il risultato economico d’esercizio. Pertanto, si configura più come una </a:t>
                      </a:r>
                      <a:r>
                        <a:rPr lang="it-IT" sz="1800" b="1" u="sng" kern="1200" dirty="0" smtClean="0">
                          <a:solidFill>
                            <a:schemeClr val="tx1"/>
                          </a:solidFill>
                          <a:effectLst/>
                          <a:latin typeface="+mn-lt"/>
                          <a:ea typeface="+mn-ea"/>
                          <a:cs typeface="+mn-cs"/>
                        </a:rPr>
                        <a:t>finalità</a:t>
                      </a:r>
                      <a:r>
                        <a:rPr lang="it-IT" sz="1800" kern="1200" dirty="0" smtClean="0">
                          <a:solidFill>
                            <a:schemeClr val="tx1"/>
                          </a:solidFill>
                          <a:effectLst/>
                          <a:latin typeface="+mn-lt"/>
                          <a:ea typeface="+mn-ea"/>
                          <a:cs typeface="+mn-cs"/>
                        </a:rPr>
                        <a:t> che come un principio contabile.</a:t>
                      </a:r>
                    </a:p>
                    <a:p>
                      <a:pPr algn="just"/>
                      <a:r>
                        <a:rPr lang="it-IT" sz="1800" kern="1200" dirty="0" smtClean="0">
                          <a:solidFill>
                            <a:schemeClr val="tx1"/>
                          </a:solidFill>
                          <a:effectLst/>
                          <a:latin typeface="+mn-lt"/>
                          <a:ea typeface="+mn-ea"/>
                          <a:cs typeface="+mn-cs"/>
                        </a:rPr>
                        <a:t>In fase </a:t>
                      </a:r>
                      <a:r>
                        <a:rPr lang="it-IT" sz="1800" b="1" u="sng" kern="1200" dirty="0" smtClean="0">
                          <a:solidFill>
                            <a:schemeClr val="tx1"/>
                          </a:solidFill>
                          <a:effectLst/>
                          <a:latin typeface="+mn-lt"/>
                          <a:ea typeface="+mn-ea"/>
                          <a:cs typeface="+mn-cs"/>
                        </a:rPr>
                        <a:t>previsionale</a:t>
                      </a:r>
                      <a:r>
                        <a:rPr lang="it-IT" sz="1800" kern="1200" dirty="0" smtClean="0">
                          <a:solidFill>
                            <a:schemeClr val="tx1"/>
                          </a:solidFill>
                          <a:effectLst/>
                          <a:latin typeface="+mn-lt"/>
                          <a:ea typeface="+mn-ea"/>
                          <a:cs typeface="+mn-cs"/>
                        </a:rPr>
                        <a:t> devono riflettere le prevedibili conseguenze delle operazioni che si svolgeranno nel futuro periodo di riferimento. </a:t>
                      </a:r>
                      <a:endParaRPr lang="it-IT" sz="1800" kern="1200" dirty="0" smtClean="0">
                        <a:solidFill>
                          <a:schemeClr val="tx1"/>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In fase </a:t>
                      </a:r>
                      <a:r>
                        <a:rPr lang="it-IT" sz="1800" b="1" u="sng" kern="1200" dirty="0" smtClean="0">
                          <a:solidFill>
                            <a:schemeClr val="tx1"/>
                          </a:solidFill>
                          <a:effectLst/>
                          <a:latin typeface="+mn-lt"/>
                          <a:ea typeface="+mn-ea"/>
                          <a:cs typeface="+mn-cs"/>
                        </a:rPr>
                        <a:t>consuntiva</a:t>
                      </a:r>
                      <a:r>
                        <a:rPr lang="it-IT" sz="1800" kern="1200" dirty="0" smtClean="0">
                          <a:solidFill>
                            <a:schemeClr val="tx1"/>
                          </a:solidFill>
                          <a:effectLst/>
                          <a:latin typeface="+mn-lt"/>
                          <a:ea typeface="+mn-ea"/>
                          <a:cs typeface="+mn-cs"/>
                        </a:rPr>
                        <a:t> devono fornire una veritiera rappresentazione della situazione economica, finanziaria e patrimoniale dell'Ente al termine del periodo conclusosi.</a:t>
                      </a:r>
                    </a:p>
                    <a:p>
                      <a:pPr algn="just"/>
                      <a:endParaRPr lang="it-IT" sz="1800"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38</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276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761278166"/>
              </p:ext>
            </p:extLst>
          </p:nvPr>
        </p:nvGraphicFramePr>
        <p:xfrm>
          <a:off x="611560" y="855404"/>
          <a:ext cx="7848872" cy="5381908"/>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b) Correttezza e prevalenza della sostanza sulla forma</a:t>
                      </a:r>
                      <a:endParaRPr lang="it-IT" sz="1800" kern="1200" dirty="0" smtClean="0">
                        <a:solidFill>
                          <a:schemeClr val="tx1"/>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Il principio della </a:t>
                      </a:r>
                      <a:r>
                        <a:rPr lang="it-IT" sz="1800" b="1" u="sng" kern="1200" dirty="0" smtClean="0">
                          <a:solidFill>
                            <a:schemeClr val="tx1"/>
                          </a:solidFill>
                          <a:effectLst/>
                          <a:latin typeface="+mn-lt"/>
                          <a:ea typeface="+mn-ea"/>
                          <a:cs typeface="+mn-cs"/>
                        </a:rPr>
                        <a:t>correttezza</a:t>
                      </a:r>
                      <a:r>
                        <a:rPr lang="it-IT" sz="1800" kern="1200" dirty="0" smtClean="0">
                          <a:solidFill>
                            <a:schemeClr val="tx1"/>
                          </a:solidFill>
                          <a:effectLst/>
                          <a:latin typeface="+mn-lt"/>
                          <a:ea typeface="+mn-ea"/>
                          <a:cs typeface="+mn-cs"/>
                        </a:rPr>
                        <a:t> consiste nel rispetto formale e sostanziale delle norme incluse quelle tecniche che riguardano sia il bilancio di previsione sia il rendiconto. </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Principalmente </a:t>
                      </a:r>
                      <a:r>
                        <a:rPr lang="it-IT" sz="1800" kern="1200" dirty="0" smtClean="0">
                          <a:solidFill>
                            <a:schemeClr val="tx1"/>
                          </a:solidFill>
                          <a:effectLst/>
                          <a:latin typeface="+mn-lt"/>
                          <a:ea typeface="+mn-ea"/>
                          <a:cs typeface="+mn-cs"/>
                        </a:rPr>
                        <a:t>“</a:t>
                      </a:r>
                      <a:r>
                        <a:rPr lang="it-IT" sz="2000" b="1" kern="1200" dirty="0" smtClean="0">
                          <a:solidFill>
                            <a:schemeClr val="tx1"/>
                          </a:solidFill>
                          <a:effectLst>
                            <a:outerShdw blurRad="38100" dist="38100" dir="2700000" algn="tl">
                              <a:srgbClr val="000000">
                                <a:alpha val="43137"/>
                              </a:srgbClr>
                            </a:outerShdw>
                          </a:effectLst>
                          <a:latin typeface="+mn-lt"/>
                          <a:ea typeface="+mn-ea"/>
                          <a:cs typeface="+mn-cs"/>
                        </a:rPr>
                        <a:t>prevalenza della sostanza sulla forma</a:t>
                      </a:r>
                      <a:r>
                        <a:rPr lang="it-IT" sz="1800" kern="1200" dirty="0" smtClean="0">
                          <a:solidFill>
                            <a:schemeClr val="tx1"/>
                          </a:solidFill>
                          <a:effectLst/>
                          <a:latin typeface="+mn-lt"/>
                          <a:ea typeface="+mn-ea"/>
                          <a:cs typeface="+mn-cs"/>
                        </a:rPr>
                        <a:t>” ossia nella inerenza delle scritture contabili alla effettiva natura economica, finanziaria e patrimoniale del fatto di gestione.</a:t>
                      </a:r>
                    </a:p>
                    <a:p>
                      <a:r>
                        <a:rPr lang="it-IT" sz="1800" kern="1200" dirty="0" smtClean="0">
                          <a:solidFill>
                            <a:schemeClr val="tx1"/>
                          </a:solidFill>
                          <a:effectLst/>
                          <a:latin typeface="+mn-lt"/>
                          <a:ea typeface="+mn-ea"/>
                          <a:cs typeface="+mn-cs"/>
                        </a:rPr>
                        <a:t> </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39</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53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4145823891"/>
              </p:ext>
            </p:extLst>
          </p:nvPr>
        </p:nvGraphicFramePr>
        <p:xfrm>
          <a:off x="323528" y="1268760"/>
          <a:ext cx="8136904" cy="4939284"/>
        </p:xfrm>
        <a:graphic>
          <a:graphicData uri="http://schemas.openxmlformats.org/drawingml/2006/table">
            <a:tbl>
              <a:tblPr firstRow="1" firstCol="1" bandRow="1"/>
              <a:tblGrid>
                <a:gridCol w="8136904"/>
              </a:tblGrid>
              <a:tr h="4320480">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1800" b="1" u="sng" kern="1200" cap="small" baseline="0" dirty="0" smtClean="0">
                          <a:solidFill>
                            <a:schemeClr val="tx1"/>
                          </a:solidFill>
                          <a:latin typeface="+mn-lt"/>
                          <a:ea typeface="+mn-ea"/>
                          <a:cs typeface="+mn-cs"/>
                        </a:rPr>
                        <a:t>Quadro normativo di riferimento: D.P.R. 97/2003</a:t>
                      </a:r>
                    </a:p>
                    <a:p>
                      <a:pPr algn="ctr" hangingPunct="0"/>
                      <a:endParaRPr lang="it-IT" sz="1600" b="1" kern="1200" dirty="0" smtClean="0">
                        <a:solidFill>
                          <a:srgbClr val="C00000"/>
                        </a:solidFill>
                        <a:effectLst/>
                        <a:latin typeface="+mn-lt"/>
                        <a:ea typeface="+mn-ea"/>
                        <a:cs typeface="+mn-cs"/>
                      </a:endParaRPr>
                    </a:p>
                    <a:p>
                      <a:pPr algn="ctr" hangingPunct="0"/>
                      <a:r>
                        <a:rPr lang="it-IT" sz="2000" b="1" kern="1200" dirty="0" smtClean="0">
                          <a:solidFill>
                            <a:srgbClr val="C00000"/>
                          </a:solidFill>
                          <a:effectLst/>
                          <a:latin typeface="+mn-lt"/>
                          <a:ea typeface="+mn-ea"/>
                          <a:cs typeface="+mn-cs"/>
                        </a:rPr>
                        <a:t>Regolamento concernente l’amministrazione e la contabilità degli enti pubblici di cui alla legge 20 marzo 1975, n. 70</a:t>
                      </a:r>
                      <a:r>
                        <a:rPr lang="it-IT" sz="1600" b="1" dirty="0" smtClean="0">
                          <a:solidFill>
                            <a:srgbClr val="C00000"/>
                          </a:solidFill>
                        </a:rPr>
                        <a:t> </a:t>
                      </a:r>
                    </a:p>
                    <a:p>
                      <a:pPr algn="ctr" hangingPunct="0"/>
                      <a:endParaRPr lang="it-IT" sz="1600" dirty="0" smtClean="0">
                        <a:solidFill>
                          <a:srgbClr val="C00000"/>
                        </a:solidFill>
                      </a:endParaRPr>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2000" b="0" i="1" kern="1200" baseline="0" dirty="0" smtClean="0">
                          <a:solidFill>
                            <a:schemeClr val="tx1"/>
                          </a:solidFill>
                          <a:latin typeface="+mn-lt"/>
                          <a:ea typeface="+mn-ea"/>
                          <a:cs typeface="+mn-cs"/>
                        </a:rPr>
                        <a:t>Il bilancio consuntivo della Sede Centrale LILT  e delle sue sedi provinciali deve essere redatto secondo quanto stabilito dal D.P.R. 97/2003 </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2000" b="0" i="1" kern="1200" baseline="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2000" b="0" i="1" kern="1200" baseline="0" dirty="0" smtClean="0">
                          <a:solidFill>
                            <a:schemeClr val="tx1"/>
                          </a:solidFill>
                          <a:latin typeface="+mn-lt"/>
                          <a:ea typeface="+mn-ea"/>
                          <a:cs typeface="+mn-cs"/>
                        </a:rPr>
                        <a:t>Il suddetto decreto fissa </a:t>
                      </a:r>
                      <a:r>
                        <a:rPr lang="it-IT" sz="2800" b="1" i="1" kern="1200" baseline="0" dirty="0" smtClean="0">
                          <a:solidFill>
                            <a:schemeClr val="tx1"/>
                          </a:solidFill>
                          <a:latin typeface="+mn-lt"/>
                          <a:ea typeface="+mn-ea"/>
                          <a:cs typeface="+mn-cs"/>
                        </a:rPr>
                        <a:t>regole</a:t>
                      </a:r>
                      <a:r>
                        <a:rPr lang="it-IT" sz="2800" b="0" i="1" kern="1200" baseline="0" dirty="0" smtClean="0">
                          <a:solidFill>
                            <a:schemeClr val="tx1"/>
                          </a:solidFill>
                          <a:latin typeface="+mn-lt"/>
                          <a:ea typeface="+mn-ea"/>
                          <a:cs typeface="+mn-cs"/>
                        </a:rPr>
                        <a:t> </a:t>
                      </a:r>
                      <a:r>
                        <a:rPr lang="it-IT" sz="2000" b="0" i="1" kern="1200" baseline="0" dirty="0" smtClean="0">
                          <a:solidFill>
                            <a:schemeClr val="tx1"/>
                          </a:solidFill>
                          <a:latin typeface="+mn-lt"/>
                          <a:ea typeface="+mn-ea"/>
                          <a:cs typeface="+mn-cs"/>
                        </a:rPr>
                        <a:t>e </a:t>
                      </a:r>
                      <a:r>
                        <a:rPr lang="it-IT" sz="2800" b="1" i="1" kern="1200" baseline="0" dirty="0" smtClean="0">
                          <a:solidFill>
                            <a:schemeClr val="tx1"/>
                          </a:solidFill>
                          <a:latin typeface="+mn-lt"/>
                          <a:ea typeface="+mn-ea"/>
                          <a:cs typeface="+mn-cs"/>
                        </a:rPr>
                        <a:t>schemi</a:t>
                      </a:r>
                      <a:r>
                        <a:rPr lang="it-IT" sz="2000" b="0" i="1" kern="1200" baseline="0" dirty="0" smtClean="0">
                          <a:solidFill>
                            <a:schemeClr val="tx1"/>
                          </a:solidFill>
                          <a:latin typeface="+mn-lt"/>
                          <a:ea typeface="+mn-ea"/>
                          <a:cs typeface="+mn-cs"/>
                        </a:rPr>
                        <a:t> di riferimento e disciplina di fatto la tenuta della </a:t>
                      </a:r>
                      <a:r>
                        <a:rPr lang="it-IT" sz="2000" b="1" i="1" kern="1200" baseline="0" dirty="0" smtClean="0">
                          <a:solidFill>
                            <a:schemeClr val="tx1"/>
                          </a:solidFill>
                          <a:latin typeface="+mn-lt"/>
                          <a:ea typeface="+mn-ea"/>
                          <a:cs typeface="+mn-cs"/>
                        </a:rPr>
                        <a:t>contabilità finanziaria </a:t>
                      </a:r>
                      <a:r>
                        <a:rPr lang="it-IT" sz="2000" b="0" i="1" kern="1200" baseline="0" dirty="0" smtClean="0">
                          <a:solidFill>
                            <a:schemeClr val="tx1"/>
                          </a:solidFill>
                          <a:latin typeface="+mn-lt"/>
                          <a:ea typeface="+mn-ea"/>
                          <a:cs typeface="+mn-cs"/>
                        </a:rPr>
                        <a:t>e della </a:t>
                      </a:r>
                      <a:r>
                        <a:rPr lang="it-IT" sz="2000" b="1" i="1" kern="1200" baseline="0" dirty="0" smtClean="0">
                          <a:solidFill>
                            <a:schemeClr val="tx1"/>
                          </a:solidFill>
                          <a:latin typeface="+mn-lt"/>
                          <a:ea typeface="+mn-ea"/>
                          <a:cs typeface="+mn-cs"/>
                        </a:rPr>
                        <a:t>contabilità economico-patrimoniale</a:t>
                      </a:r>
                      <a:r>
                        <a:rPr lang="it-IT" sz="2000" b="0" i="1" kern="1200" baseline="0" dirty="0" smtClean="0">
                          <a:solidFill>
                            <a:schemeClr val="tx1"/>
                          </a:solidFill>
                          <a:latin typeface="+mn-lt"/>
                          <a:ea typeface="+mn-ea"/>
                          <a:cs typeface="+mn-cs"/>
                        </a:rPr>
                        <a:t> secondo un </a:t>
                      </a:r>
                      <a:r>
                        <a:rPr lang="it-IT" sz="2400" b="1" i="1" kern="1200" baseline="0" dirty="0" smtClean="0">
                          <a:solidFill>
                            <a:srgbClr val="C00000"/>
                          </a:solidFill>
                          <a:latin typeface="+mn-lt"/>
                          <a:ea typeface="+mn-ea"/>
                          <a:cs typeface="+mn-cs"/>
                        </a:rPr>
                        <a:t>sistema contabile derivato ed integrato. </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2000" b="0" i="1"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20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1571"/>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a:t>
            </a:fld>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962" y="51571"/>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106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480487166"/>
              </p:ext>
            </p:extLst>
          </p:nvPr>
        </p:nvGraphicFramePr>
        <p:xfrm>
          <a:off x="611560" y="855404"/>
          <a:ext cx="7848872" cy="5381908"/>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c) Coerenza e congruità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Il principio della coerenza si pone come condizione di legittimità di tutti gli atti amministrativi, documenti contabili inclusi. </a:t>
                      </a:r>
                    </a:p>
                    <a:p>
                      <a:pPr algn="just"/>
                      <a:r>
                        <a:rPr lang="it-IT" sz="1800" kern="1200" dirty="0" smtClean="0">
                          <a:solidFill>
                            <a:schemeClr val="tx1"/>
                          </a:solidFill>
                          <a:effectLst/>
                          <a:latin typeface="+mn-lt"/>
                          <a:ea typeface="+mn-ea"/>
                          <a:cs typeface="+mn-cs"/>
                        </a:rPr>
                        <a:t>Le uscite ed i costi devono essere valutati nel rispetto delle risorse attendibilmente acquisibili.</a:t>
                      </a:r>
                    </a:p>
                    <a:p>
                      <a:pPr algn="just"/>
                      <a:r>
                        <a:rPr lang="it-IT" sz="1800" kern="1200" dirty="0" smtClean="0">
                          <a:solidFill>
                            <a:schemeClr val="tx1"/>
                          </a:solidFill>
                          <a:effectLst/>
                          <a:latin typeface="+mn-lt"/>
                          <a:ea typeface="+mn-ea"/>
                          <a:cs typeface="+mn-cs"/>
                        </a:rPr>
                        <a:t> </a:t>
                      </a:r>
                    </a:p>
                    <a:p>
                      <a:pPr algn="just"/>
                      <a:r>
                        <a:rPr lang="it-IT" sz="1800" i="1" kern="1200" dirty="0" smtClean="0">
                          <a:solidFill>
                            <a:schemeClr val="tx1"/>
                          </a:solidFill>
                          <a:effectLst/>
                          <a:latin typeface="+mn-lt"/>
                          <a:ea typeface="+mn-ea"/>
                          <a:cs typeface="+mn-cs"/>
                        </a:rPr>
                        <a:t>d) Attendibilità e verificabilità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Il principio dell'attendibilità asserisce che qualunque valutazione, preventiva o consuntiva, deve essere sostenuta da accurate analisi fondate su obiettivi parametri di riferimento che devono essere oggetto di rivalutazione.</a:t>
                      </a:r>
                    </a:p>
                    <a:p>
                      <a:r>
                        <a:rPr lang="it-IT" sz="1800" kern="1200" dirty="0" smtClean="0">
                          <a:solidFill>
                            <a:schemeClr val="tx1"/>
                          </a:solidFill>
                          <a:effectLst/>
                          <a:latin typeface="+mn-lt"/>
                          <a:ea typeface="+mn-ea"/>
                          <a:cs typeface="+mn-cs"/>
                        </a:rPr>
                        <a:t> </a:t>
                      </a:r>
                    </a:p>
                    <a:p>
                      <a:r>
                        <a:rPr lang="it-IT" sz="1800" kern="1200" dirty="0" smtClean="0">
                          <a:solidFill>
                            <a:schemeClr val="tx1"/>
                          </a:solidFill>
                          <a:effectLst/>
                          <a:latin typeface="+mn-lt"/>
                          <a:ea typeface="+mn-ea"/>
                          <a:cs typeface="+mn-cs"/>
                        </a:rPr>
                        <a:t> </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40</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03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090036610"/>
              </p:ext>
            </p:extLst>
          </p:nvPr>
        </p:nvGraphicFramePr>
        <p:xfrm>
          <a:off x="611560" y="855404"/>
          <a:ext cx="7848872" cy="5577840"/>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e) Prudenza.</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Il principio della prudenza si estrinseca in tutti i processi valutativi, sia nei bilanci previsionali sia in quelli di rendicontazione.</a:t>
                      </a:r>
                    </a:p>
                    <a:p>
                      <a:pPr algn="just"/>
                      <a:r>
                        <a:rPr lang="it-IT" sz="1800" b="1" u="sng" kern="1200" dirty="0" smtClean="0">
                          <a:solidFill>
                            <a:schemeClr val="tx1"/>
                          </a:solidFill>
                          <a:effectLst/>
                          <a:latin typeface="+mn-lt"/>
                          <a:ea typeface="+mn-ea"/>
                          <a:cs typeface="+mn-cs"/>
                        </a:rPr>
                        <a:t>Nei documenti previsionali</a:t>
                      </a:r>
                      <a:r>
                        <a:rPr lang="it-IT" sz="1800" kern="1200" dirty="0" smtClean="0">
                          <a:solidFill>
                            <a:schemeClr val="tx1"/>
                          </a:solidFill>
                          <a:effectLst/>
                          <a:latin typeface="+mn-lt"/>
                          <a:ea typeface="+mn-ea"/>
                          <a:cs typeface="+mn-cs"/>
                        </a:rPr>
                        <a:t>, finanziari ed economici, devono essere imputate </a:t>
                      </a:r>
                      <a:r>
                        <a:rPr lang="it-IT" sz="1800" b="1" kern="1200" dirty="0" smtClean="0">
                          <a:solidFill>
                            <a:srgbClr val="C00000"/>
                          </a:solidFill>
                          <a:effectLst/>
                          <a:latin typeface="+mn-lt"/>
                          <a:ea typeface="+mn-ea"/>
                          <a:cs typeface="+mn-cs"/>
                        </a:rPr>
                        <a:t>solo le componenti positive </a:t>
                      </a:r>
                      <a:r>
                        <a:rPr lang="it-IT" sz="1800" kern="1200" dirty="0" smtClean="0">
                          <a:solidFill>
                            <a:schemeClr val="tx1"/>
                          </a:solidFill>
                          <a:effectLst/>
                          <a:latin typeface="+mn-lt"/>
                          <a:ea typeface="+mn-ea"/>
                          <a:cs typeface="+mn-cs"/>
                        </a:rPr>
                        <a:t>che </a:t>
                      </a:r>
                      <a:r>
                        <a:rPr lang="it-IT" sz="1800" b="1" kern="1200" dirty="0" smtClean="0">
                          <a:solidFill>
                            <a:schemeClr val="tx1"/>
                          </a:solidFill>
                          <a:effectLst/>
                          <a:latin typeface="+mn-lt"/>
                          <a:ea typeface="+mn-ea"/>
                          <a:cs typeface="+mn-cs"/>
                        </a:rPr>
                        <a:t>ragionevolmente</a:t>
                      </a:r>
                      <a:r>
                        <a:rPr lang="it-IT" sz="1800" kern="1200" dirty="0" smtClean="0">
                          <a:solidFill>
                            <a:schemeClr val="tx1"/>
                          </a:solidFill>
                          <a:effectLst/>
                          <a:latin typeface="+mn-lt"/>
                          <a:ea typeface="+mn-ea"/>
                          <a:cs typeface="+mn-cs"/>
                        </a:rPr>
                        <a:t> saranno </a:t>
                      </a:r>
                      <a:r>
                        <a:rPr lang="it-IT" sz="1800" b="1" kern="1200" dirty="0" smtClean="0">
                          <a:solidFill>
                            <a:srgbClr val="C00000"/>
                          </a:solidFill>
                          <a:effectLst/>
                          <a:latin typeface="+mn-lt"/>
                          <a:ea typeface="+mn-ea"/>
                          <a:cs typeface="+mn-cs"/>
                        </a:rPr>
                        <a:t>disponibili</a:t>
                      </a:r>
                      <a:r>
                        <a:rPr lang="it-IT" sz="1800" kern="1200" dirty="0" smtClean="0">
                          <a:solidFill>
                            <a:schemeClr val="tx1"/>
                          </a:solidFill>
                          <a:effectLst/>
                          <a:latin typeface="+mn-lt"/>
                          <a:ea typeface="+mn-ea"/>
                          <a:cs typeface="+mn-cs"/>
                        </a:rPr>
                        <a:t> nel periodo successivo, mentre le componenti negative saranno limitate dalle risorse previste come disponibili</a:t>
                      </a:r>
                      <a:r>
                        <a:rPr lang="it-IT" sz="1800" kern="1200" dirty="0" smtClean="0">
                          <a:solidFill>
                            <a:schemeClr val="tx1"/>
                          </a:solidFill>
                          <a:effectLst/>
                          <a:latin typeface="+mn-lt"/>
                          <a:ea typeface="+mn-ea"/>
                          <a:cs typeface="+mn-cs"/>
                        </a:rPr>
                        <a:t>.</a:t>
                      </a:r>
                    </a:p>
                    <a:p>
                      <a:pPr algn="just"/>
                      <a:endParaRPr lang="it-IT" sz="1800" kern="1200" dirty="0" smtClean="0">
                        <a:solidFill>
                          <a:schemeClr val="tx1"/>
                        </a:solidFill>
                        <a:effectLst/>
                        <a:latin typeface="+mn-lt"/>
                        <a:ea typeface="+mn-ea"/>
                        <a:cs typeface="+mn-cs"/>
                      </a:endParaRPr>
                    </a:p>
                    <a:p>
                      <a:pPr algn="just"/>
                      <a:r>
                        <a:rPr lang="it-IT" sz="1800" b="1" u="sng" kern="1200" dirty="0" smtClean="0">
                          <a:solidFill>
                            <a:schemeClr val="tx1"/>
                          </a:solidFill>
                          <a:effectLst/>
                          <a:latin typeface="+mn-lt"/>
                          <a:ea typeface="+mn-ea"/>
                          <a:cs typeface="+mn-cs"/>
                        </a:rPr>
                        <a:t>Nei documenti di rendicontazione</a:t>
                      </a:r>
                      <a:r>
                        <a:rPr lang="it-IT" sz="1800" b="1" kern="1200" dirty="0" smtClean="0">
                          <a:solidFill>
                            <a:schemeClr val="tx1"/>
                          </a:solidFill>
                          <a:effectLst/>
                          <a:latin typeface="+mn-lt"/>
                          <a:ea typeface="+mn-ea"/>
                          <a:cs typeface="+mn-cs"/>
                        </a:rPr>
                        <a:t> i proventi non realizzati </a:t>
                      </a:r>
                      <a:r>
                        <a:rPr lang="it-IT" sz="2400" b="1" kern="1200" dirty="0" smtClean="0">
                          <a:solidFill>
                            <a:schemeClr val="tx1"/>
                          </a:solidFill>
                          <a:effectLst/>
                          <a:latin typeface="+mn-lt"/>
                          <a:ea typeface="+mn-ea"/>
                          <a:cs typeface="+mn-cs"/>
                        </a:rPr>
                        <a:t>non </a:t>
                      </a:r>
                      <a:r>
                        <a:rPr lang="it-IT" sz="1800" b="1" kern="1200" dirty="0" smtClean="0">
                          <a:solidFill>
                            <a:schemeClr val="tx1"/>
                          </a:solidFill>
                          <a:effectLst/>
                          <a:latin typeface="+mn-lt"/>
                          <a:ea typeface="+mn-ea"/>
                          <a:cs typeface="+mn-cs"/>
                        </a:rPr>
                        <a:t>devono essere contabilizzati, mentre tutti gli oneri, anche se non definitivamente realizzati, devono essere opportunamente rendicontati</a:t>
                      </a:r>
                      <a:r>
                        <a:rPr lang="it-IT" sz="1800" kern="1200" dirty="0" smtClean="0">
                          <a:solidFill>
                            <a:schemeClr val="tx1"/>
                          </a:solidFill>
                          <a:effectLst/>
                          <a:latin typeface="+mn-lt"/>
                          <a:ea typeface="+mn-ea"/>
                          <a:cs typeface="+mn-cs"/>
                        </a:rPr>
                        <a:t>.</a:t>
                      </a:r>
                    </a:p>
                    <a:p>
                      <a:pPr algn="just"/>
                      <a:r>
                        <a:rPr lang="it-IT" sz="1800" kern="1200" dirty="0" smtClean="0">
                          <a:solidFill>
                            <a:schemeClr val="tx1"/>
                          </a:solidFill>
                          <a:effectLst/>
                          <a:latin typeface="+mn-lt"/>
                          <a:ea typeface="+mn-ea"/>
                          <a:cs typeface="+mn-cs"/>
                        </a:rPr>
                        <a:t> </a:t>
                      </a:r>
                    </a:p>
                    <a:p>
                      <a:pPr algn="just"/>
                      <a:r>
                        <a:rPr lang="it-IT" sz="1800" i="1" kern="1200" dirty="0" smtClean="0">
                          <a:solidFill>
                            <a:schemeClr val="tx1"/>
                          </a:solidFill>
                          <a:effectLst/>
                          <a:latin typeface="+mn-lt"/>
                          <a:ea typeface="+mn-ea"/>
                          <a:cs typeface="+mn-cs"/>
                        </a:rPr>
                        <a:t>f) Continuità.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La valutazione delle voci deve essere fatta nella prospettiva della continuazione dell’attività istituzionale.</a:t>
                      </a:r>
                    </a:p>
                    <a:p>
                      <a:pPr algn="just"/>
                      <a:r>
                        <a:rPr lang="it-IT" sz="1800" kern="1200" dirty="0" smtClean="0">
                          <a:solidFill>
                            <a:schemeClr val="tx1"/>
                          </a:solidFill>
                          <a:effectLst/>
                          <a:latin typeface="+mn-lt"/>
                          <a:ea typeface="+mn-ea"/>
                          <a:cs typeface="+mn-cs"/>
                        </a:rPr>
                        <a:t> </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41</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8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419741848"/>
              </p:ext>
            </p:extLst>
          </p:nvPr>
        </p:nvGraphicFramePr>
        <p:xfrm>
          <a:off x="611560" y="855404"/>
          <a:ext cx="7848872" cy="5381908"/>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i) Imparzialità o neutralità.	</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 documenti contabili devono essere predisposti per una moltitudine di destinatari </a:t>
                      </a:r>
                      <a:r>
                        <a:rPr lang="it-IT" sz="1800" kern="1200" dirty="0" smtClean="0">
                          <a:solidFill>
                            <a:schemeClr val="tx1"/>
                          </a:solidFill>
                          <a:effectLst/>
                          <a:latin typeface="+mn-lt"/>
                          <a:ea typeface="+mn-ea"/>
                          <a:cs typeface="+mn-cs"/>
                        </a:rPr>
                        <a:t>pertanto </a:t>
                      </a:r>
                      <a:r>
                        <a:rPr lang="it-IT" sz="1800" kern="1200" dirty="0" smtClean="0">
                          <a:solidFill>
                            <a:schemeClr val="tx1"/>
                          </a:solidFill>
                          <a:effectLst/>
                          <a:latin typeface="+mn-lt"/>
                          <a:ea typeface="+mn-ea"/>
                          <a:cs typeface="+mn-cs"/>
                        </a:rPr>
                        <a:t>devono essere redatti con indipendenza ed imparzialità, sia nella fase di previsione che a consuntivo. </a:t>
                      </a:r>
                    </a:p>
                    <a:p>
                      <a:pPr algn="just"/>
                      <a:r>
                        <a:rPr lang="it-IT" sz="1800" kern="1200" dirty="0" smtClean="0">
                          <a:solidFill>
                            <a:schemeClr val="tx1"/>
                          </a:solidFill>
                          <a:effectLst/>
                          <a:latin typeface="+mn-lt"/>
                          <a:ea typeface="+mn-ea"/>
                          <a:cs typeface="+mn-cs"/>
                        </a:rPr>
                        <a:t>La presenza di elementi soggettivi nei processi valutativi non è condizione per far venir meno l’imparzialità, la ragionevolezza e la verificabilità delle stime. </a:t>
                      </a: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L’imparzialità contabile, assieme alla costanza dei criteri di valutazione nel tempo ed alla prudenza, debbono assicurare la determinazione dei risultati di gestione indipendentemente da eventuali influenze artificiose volte ad alterare il processo decisionale dei diversi </a:t>
                      </a:r>
                      <a:r>
                        <a:rPr lang="it-IT" sz="1800" i="1" kern="1200" dirty="0" err="1" smtClean="0">
                          <a:solidFill>
                            <a:schemeClr val="tx1"/>
                          </a:solidFill>
                          <a:effectLst/>
                          <a:latin typeface="+mn-lt"/>
                          <a:ea typeface="+mn-ea"/>
                          <a:cs typeface="+mn-cs"/>
                        </a:rPr>
                        <a:t>stakeholders</a:t>
                      </a:r>
                      <a:r>
                        <a:rPr lang="it-IT" sz="1800" kern="1200" dirty="0" smtClean="0">
                          <a:solidFill>
                            <a:schemeClr val="tx1"/>
                          </a:solidFill>
                          <a:effectLst/>
                          <a:latin typeface="+mn-lt"/>
                          <a:ea typeface="+mn-ea"/>
                          <a:cs typeface="+mn-cs"/>
                        </a:rPr>
                        <a:t>.</a:t>
                      </a:r>
                    </a:p>
                    <a:p>
                      <a:pPr algn="just"/>
                      <a:r>
                        <a:rPr lang="it-IT" sz="1800" kern="1200" dirty="0" smtClean="0">
                          <a:solidFill>
                            <a:schemeClr val="tx1"/>
                          </a:solidFill>
                          <a:effectLst/>
                          <a:latin typeface="+mn-lt"/>
                          <a:ea typeface="+mn-ea"/>
                          <a:cs typeface="+mn-cs"/>
                        </a:rPr>
                        <a:t> </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42</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16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049828217"/>
              </p:ext>
            </p:extLst>
          </p:nvPr>
        </p:nvGraphicFramePr>
        <p:xfrm>
          <a:off x="611560" y="855404"/>
          <a:ext cx="7848872" cy="5394960"/>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j) Chiarezza o comprensibilità e trasparenza.</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Affinché il bilancio ed il rendiconto rispondano a questo requisito è necessaria una semplice e chiara classificazione delle poste finanziarie, economiche e patrimoniali ed una adeguata struttura che ne faciliti la consultazione e renda evidenti le informazioni contenute nei diversi prospetti contabili e nei documenti descrittivi ed accompagnatori.</a:t>
                      </a:r>
                    </a:p>
                    <a:p>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L'unità contabile elementare dei documenti finanziari resta il “</a:t>
                      </a:r>
                      <a:r>
                        <a:rPr lang="it-IT" sz="2400" b="1" kern="1200" dirty="0" smtClean="0">
                          <a:solidFill>
                            <a:schemeClr val="tx1"/>
                          </a:solidFill>
                          <a:effectLst>
                            <a:outerShdw blurRad="38100" dist="38100" dir="2700000" algn="tl">
                              <a:srgbClr val="000000">
                                <a:alpha val="43137"/>
                              </a:srgbClr>
                            </a:outerShdw>
                          </a:effectLst>
                          <a:latin typeface="+mn-lt"/>
                          <a:ea typeface="+mn-ea"/>
                          <a:cs typeface="+mn-cs"/>
                        </a:rPr>
                        <a:t>capitolo</a:t>
                      </a:r>
                      <a:r>
                        <a:rPr lang="it-IT" sz="1800" kern="1200" dirty="0" smtClean="0">
                          <a:solidFill>
                            <a:schemeClr val="tx1"/>
                          </a:solidFill>
                          <a:effectLst/>
                          <a:latin typeface="+mn-lt"/>
                          <a:ea typeface="+mn-ea"/>
                          <a:cs typeface="+mn-cs"/>
                        </a:rPr>
                        <a:t>”, per i documenti finanziari, ed il "</a:t>
                      </a:r>
                      <a:r>
                        <a:rPr lang="it-IT" sz="2400" b="1" kern="1200" dirty="0" smtClean="0">
                          <a:solidFill>
                            <a:schemeClr val="tx1"/>
                          </a:solidFill>
                          <a:effectLst>
                            <a:outerShdw blurRad="38100" dist="38100" dir="2700000" algn="tl">
                              <a:srgbClr val="000000">
                                <a:alpha val="43137"/>
                              </a:srgbClr>
                            </a:outerShdw>
                          </a:effectLst>
                          <a:latin typeface="+mn-lt"/>
                          <a:ea typeface="+mn-ea"/>
                          <a:cs typeface="+mn-cs"/>
                        </a:rPr>
                        <a:t>conto</a:t>
                      </a:r>
                      <a:r>
                        <a:rPr lang="it-IT" sz="1800" kern="1200" dirty="0" smtClean="0">
                          <a:solidFill>
                            <a:schemeClr val="tx1"/>
                          </a:solidFill>
                          <a:effectLst/>
                          <a:latin typeface="+mn-lt"/>
                          <a:ea typeface="+mn-ea"/>
                          <a:cs typeface="+mn-cs"/>
                        </a:rPr>
                        <a:t>", per i documenti economico-patrimoniali. </a:t>
                      </a:r>
                    </a:p>
                    <a:p>
                      <a:pPr algn="just"/>
                      <a:r>
                        <a:rPr lang="it-IT" sz="1800" kern="1200" dirty="0" smtClean="0">
                          <a:solidFill>
                            <a:schemeClr val="tx1"/>
                          </a:solidFill>
                          <a:effectLst/>
                          <a:latin typeface="+mn-lt"/>
                          <a:ea typeface="+mn-ea"/>
                          <a:cs typeface="+mn-cs"/>
                        </a:rPr>
                        <a:t>In tal senso, l’esistenza di un unico “piano dei conti integrato” per le pubbliche Amministrazioni, previsto dal Titolo II del D.lgs.91/2011 e definito con il D.P.R.132/2013, rappresenta l’unico “massimo comun divisore” di tutti i sistemi contabili delle pubbliche Amministrazioni italiane.</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105"/>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dirty="0"/>
          </a:p>
        </p:txBody>
      </p:sp>
      <p:sp>
        <p:nvSpPr>
          <p:cNvPr id="6" name="Segnaposto numero diapositiva 5"/>
          <p:cNvSpPr>
            <a:spLocks noGrp="1"/>
          </p:cNvSpPr>
          <p:nvPr>
            <p:ph type="sldNum" sz="quarter" idx="11"/>
          </p:nvPr>
        </p:nvSpPr>
        <p:spPr/>
        <p:txBody>
          <a:bodyPr/>
          <a:lstStyle/>
          <a:p>
            <a:fld id="{BAC7507A-613F-4E6B-BEAB-01526F36A7A6}" type="slidenum">
              <a:rPr lang="it-IT" smtClean="0"/>
              <a:t>43</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0"/>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306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4027415513"/>
              </p:ext>
            </p:extLst>
          </p:nvPr>
        </p:nvGraphicFramePr>
        <p:xfrm>
          <a:off x="611560" y="855404"/>
          <a:ext cx="7848872" cy="5381908"/>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k) Annualità.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Il bilancio e gli altri documenti contabili devono essere predisposti tenendo conto che l'unità temporale di riferimento è l'anno finanziario. Esso corrisponde all'anno solare e decorre dal 1° gennaio.</a:t>
                      </a:r>
                    </a:p>
                    <a:p>
                      <a:pPr algn="just"/>
                      <a:r>
                        <a:rPr lang="it-IT" sz="1800" kern="1200" dirty="0" smtClean="0">
                          <a:solidFill>
                            <a:schemeClr val="tx1"/>
                          </a:solidFill>
                          <a:effectLst/>
                          <a:latin typeface="+mn-lt"/>
                          <a:ea typeface="+mn-ea"/>
                          <a:cs typeface="+mn-cs"/>
                        </a:rPr>
                        <a:t> </a:t>
                      </a:r>
                    </a:p>
                    <a:p>
                      <a:pPr algn="just"/>
                      <a:r>
                        <a:rPr lang="it-IT" sz="1800" i="1" kern="1200" dirty="0" smtClean="0">
                          <a:solidFill>
                            <a:schemeClr val="tx1"/>
                          </a:solidFill>
                          <a:effectLst/>
                          <a:latin typeface="+mn-lt"/>
                          <a:ea typeface="+mn-ea"/>
                          <a:cs typeface="+mn-cs"/>
                        </a:rPr>
                        <a:t>l) Pubblicità.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Corollario ai principi precedenti è quello della pubblicità, conseguenza logica del principio della chiarezza e, quindi, della funzione conoscitiva.</a:t>
                      </a:r>
                    </a:p>
                    <a:p>
                      <a:pPr algn="just"/>
                      <a:r>
                        <a:rPr lang="it-IT" sz="1800" kern="1200" dirty="0" smtClean="0">
                          <a:solidFill>
                            <a:schemeClr val="tx1"/>
                          </a:solidFill>
                          <a:effectLst/>
                          <a:latin typeface="+mn-lt"/>
                          <a:ea typeface="+mn-ea"/>
                          <a:cs typeface="+mn-cs"/>
                        </a:rPr>
                        <a:t> </a:t>
                      </a:r>
                    </a:p>
                    <a:p>
                      <a:pPr algn="just"/>
                      <a:r>
                        <a:rPr lang="it-IT" sz="1800" i="1" kern="1200" dirty="0" smtClean="0">
                          <a:solidFill>
                            <a:schemeClr val="tx1"/>
                          </a:solidFill>
                          <a:effectLst/>
                          <a:latin typeface="+mn-lt"/>
                          <a:ea typeface="+mn-ea"/>
                          <a:cs typeface="+mn-cs"/>
                        </a:rPr>
                        <a:t>m) Universalità.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Con il requisito dell'universalità si intende la necessità di considerare nei documenti contabili tutte le grandezze finanziarie, patrimoniali e, se esaminate, economiche afferenti la gestione del singolo Ente pubblico al fine di fornire un quadro fedele ed esauriente del complesso dell'attività amministrativa. In sostanza, sono vietati debiti e “gestioni fuori bilancio”. </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44</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062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869238006"/>
              </p:ext>
            </p:extLst>
          </p:nvPr>
        </p:nvGraphicFramePr>
        <p:xfrm>
          <a:off x="611560" y="855404"/>
          <a:ext cx="7848872" cy="5486400"/>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n) Integrità.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Questo principio, collegato in maniera inscindibile con il precedente, vieta che nel bilancio di previsione e nel rendiconto finanziario vengano iscritte delle entrate al netto delle relative uscite sostenute per la riscossione e, viceversa, che siano iscritte delle uscite ridotte delle correlative entrate. In questo modo si può disporre di dati esatti che consentono valutazioni di convenienza sui servizi pubblici erogati dalla specifica Amministrazione.</a:t>
                      </a:r>
                    </a:p>
                    <a:p>
                      <a:pPr algn="just"/>
                      <a:r>
                        <a:rPr lang="it-IT" sz="1800" kern="1200" dirty="0" smtClean="0">
                          <a:solidFill>
                            <a:schemeClr val="tx1"/>
                          </a:solidFill>
                          <a:effectLst/>
                          <a:latin typeface="+mn-lt"/>
                          <a:ea typeface="+mn-ea"/>
                          <a:cs typeface="+mn-cs"/>
                        </a:rPr>
                        <a:t>Volendo ampliare il principio dell'integrità anche alla gestione patrimoniale ed economica, esso potrebbe essere equiparato al divieto di compensazioni fra partite imposto alle imprese nella redazione dello stato patrimoniale e del conto economico.</a:t>
                      </a:r>
                    </a:p>
                    <a:p>
                      <a:r>
                        <a:rPr lang="it-IT" sz="1800" kern="1200" dirty="0" smtClean="0">
                          <a:solidFill>
                            <a:schemeClr val="tx1"/>
                          </a:solidFill>
                          <a:effectLst/>
                          <a:latin typeface="+mn-lt"/>
                          <a:ea typeface="+mn-ea"/>
                          <a:cs typeface="+mn-cs"/>
                        </a:rPr>
                        <a:t> </a:t>
                      </a:r>
                    </a:p>
                    <a:p>
                      <a:r>
                        <a:rPr lang="it-IT" sz="1800" i="1" kern="1200" dirty="0" smtClean="0">
                          <a:solidFill>
                            <a:schemeClr val="tx1"/>
                          </a:solidFill>
                          <a:effectLst/>
                          <a:latin typeface="+mn-lt"/>
                          <a:ea typeface="+mn-ea"/>
                          <a:cs typeface="+mn-cs"/>
                        </a:rPr>
                        <a:t>o) Unità.</a:t>
                      </a:r>
                      <a:endParaRPr lang="it-IT" sz="1800" kern="1200" dirty="0" smtClean="0">
                        <a:solidFill>
                          <a:schemeClr val="tx1"/>
                        </a:solidFill>
                        <a:effectLst/>
                        <a:latin typeface="+mn-lt"/>
                        <a:ea typeface="+mn-ea"/>
                        <a:cs typeface="+mn-cs"/>
                      </a:endParaRPr>
                    </a:p>
                    <a:p>
                      <a:r>
                        <a:rPr lang="it-IT" sz="1800" kern="1200" dirty="0" smtClean="0">
                          <a:solidFill>
                            <a:schemeClr val="tx1"/>
                          </a:solidFill>
                          <a:effectLst/>
                          <a:latin typeface="+mn-lt"/>
                          <a:ea typeface="+mn-ea"/>
                          <a:cs typeface="+mn-cs"/>
                        </a:rPr>
                        <a:t>Il singolo Ente pubblico è una entità giuridica unica ed unitaria, pertanto, deve essere unico il suo bilancio di previsione e unico il suo rendiconto.</a:t>
                      </a:r>
                    </a:p>
                    <a:p>
                      <a:r>
                        <a:rPr lang="it-IT" sz="1800" kern="1200" dirty="0" smtClean="0">
                          <a:solidFill>
                            <a:schemeClr val="tx1"/>
                          </a:solidFill>
                          <a:effectLst/>
                          <a:latin typeface="+mn-lt"/>
                          <a:ea typeface="+mn-ea"/>
                          <a:cs typeface="+mn-cs"/>
                        </a:rPr>
                        <a:t> </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45</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119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844395077"/>
              </p:ext>
            </p:extLst>
          </p:nvPr>
        </p:nvGraphicFramePr>
        <p:xfrm>
          <a:off x="611560" y="855404"/>
          <a:ext cx="7848872" cy="5381908"/>
        </p:xfrm>
        <a:graphic>
          <a:graphicData uri="http://schemas.openxmlformats.org/drawingml/2006/table">
            <a:tbl>
              <a:tblPr firstRow="1" firstCol="1" bandRow="1"/>
              <a:tblGrid>
                <a:gridCol w="7848872"/>
              </a:tblGrid>
              <a:tr h="538190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p) Flessibilità.</a:t>
                      </a:r>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Il rigore normativo dei documenti previsionali, necessario per rispondere alla funzione giuridica e politica, non può e non deve condurre ad una concezione di rigidità nella gestione dell'attività prevista. Gli accadimenti futuri possono essere incerti sia nel verificarsi che nell'ammontare, perciò è necessario disciplinare anche la </a:t>
                      </a:r>
                      <a:r>
                        <a:rPr lang="it-IT" sz="1800" b="1" kern="1200" dirty="0" smtClean="0">
                          <a:solidFill>
                            <a:schemeClr val="tx1"/>
                          </a:solidFill>
                          <a:effectLst/>
                          <a:latin typeface="+mn-lt"/>
                          <a:ea typeface="+mn-ea"/>
                          <a:cs typeface="+mn-cs"/>
                        </a:rPr>
                        <a:t>flessibilità</a:t>
                      </a:r>
                      <a:r>
                        <a:rPr lang="it-IT" sz="1800" kern="1200" dirty="0" smtClean="0">
                          <a:solidFill>
                            <a:schemeClr val="tx1"/>
                          </a:solidFill>
                          <a:effectLst/>
                          <a:latin typeface="+mn-lt"/>
                          <a:ea typeface="+mn-ea"/>
                          <a:cs typeface="+mn-cs"/>
                        </a:rPr>
                        <a:t> </a:t>
                      </a:r>
                      <a:r>
                        <a:rPr lang="it-IT" sz="1800" b="1" kern="1200" dirty="0" smtClean="0">
                          <a:solidFill>
                            <a:schemeClr val="tx1"/>
                          </a:solidFill>
                          <a:effectLst/>
                          <a:latin typeface="+mn-lt"/>
                          <a:ea typeface="+mn-ea"/>
                          <a:cs typeface="+mn-cs"/>
                        </a:rPr>
                        <a:t>dei piani previsionali</a:t>
                      </a:r>
                      <a:r>
                        <a:rPr lang="it-IT" sz="1800" kern="1200" dirty="0" smtClean="0">
                          <a:solidFill>
                            <a:schemeClr val="tx1"/>
                          </a:solidFill>
                          <a:effectLst/>
                          <a:latin typeface="+mn-lt"/>
                          <a:ea typeface="+mn-ea"/>
                          <a:cs typeface="+mn-cs"/>
                        </a:rPr>
                        <a:t>.</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3420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46</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953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693368417"/>
              </p:ext>
            </p:extLst>
          </p:nvPr>
        </p:nvGraphicFramePr>
        <p:xfrm>
          <a:off x="395536" y="851695"/>
          <a:ext cx="8496944" cy="5529634"/>
        </p:xfrm>
        <a:graphic>
          <a:graphicData uri="http://schemas.openxmlformats.org/drawingml/2006/table">
            <a:tbl>
              <a:tblPr firstRow="1" firstCol="1" bandRow="1"/>
              <a:tblGrid>
                <a:gridCol w="8496944"/>
              </a:tblGrid>
              <a:tr h="5529634">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q) Competenza finanziaria e competenza economica.</a:t>
                      </a:r>
                      <a:endParaRPr lang="it-IT" sz="1800" kern="1200" dirty="0" smtClean="0">
                        <a:solidFill>
                          <a:schemeClr val="tx1"/>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La </a:t>
                      </a:r>
                      <a:r>
                        <a:rPr lang="it-IT" sz="1800" b="1" kern="1200" dirty="0" smtClean="0">
                          <a:solidFill>
                            <a:schemeClr val="tx1"/>
                          </a:solidFill>
                          <a:effectLst/>
                          <a:latin typeface="+mn-lt"/>
                          <a:ea typeface="+mn-ea"/>
                          <a:cs typeface="+mn-cs"/>
                        </a:rPr>
                        <a:t>competenza finanziaria</a:t>
                      </a:r>
                      <a:r>
                        <a:rPr lang="it-IT" sz="1800" kern="1200" dirty="0" smtClean="0">
                          <a:solidFill>
                            <a:schemeClr val="tx1"/>
                          </a:solidFill>
                          <a:effectLst/>
                          <a:latin typeface="+mn-lt"/>
                          <a:ea typeface="+mn-ea"/>
                          <a:cs typeface="+mn-cs"/>
                        </a:rPr>
                        <a:t> è un principio che riguarda la redazione del bilancio di </a:t>
                      </a:r>
                      <a:r>
                        <a:rPr lang="it-IT" sz="1800" b="1" kern="1200" dirty="0" smtClean="0">
                          <a:solidFill>
                            <a:schemeClr val="tx1"/>
                          </a:solidFill>
                          <a:effectLst/>
                          <a:latin typeface="+mn-lt"/>
                          <a:ea typeface="+mn-ea"/>
                          <a:cs typeface="+mn-cs"/>
                        </a:rPr>
                        <a:t>natura finanziaria</a:t>
                      </a:r>
                      <a:r>
                        <a:rPr lang="it-IT" sz="1800" kern="1200" dirty="0" smtClean="0">
                          <a:solidFill>
                            <a:schemeClr val="tx1"/>
                          </a:solidFill>
                          <a:effectLst/>
                          <a:latin typeface="+mn-lt"/>
                          <a:ea typeface="+mn-ea"/>
                          <a:cs typeface="+mn-cs"/>
                        </a:rPr>
                        <a:t>; </a:t>
                      </a:r>
                    </a:p>
                    <a:p>
                      <a:pPr algn="just"/>
                      <a:r>
                        <a:rPr lang="it-IT" sz="1800" kern="1200" dirty="0" smtClean="0">
                          <a:solidFill>
                            <a:schemeClr val="tx1"/>
                          </a:solidFill>
                          <a:effectLst/>
                          <a:latin typeface="+mn-lt"/>
                          <a:ea typeface="+mn-ea"/>
                          <a:cs typeface="+mn-cs"/>
                        </a:rPr>
                        <a:t>le obbligazioni giuridicamente perfezionate sono rilevate alla data dell’accertamento delle entrate o dell’impegno delle uscite ed imputati alla scadenza della stessa obbligazione giuridica. </a:t>
                      </a:r>
                    </a:p>
                    <a:p>
                      <a:pPr algn="just"/>
                      <a:r>
                        <a:rPr lang="it-IT" sz="1800" b="1" kern="1200" dirty="0" smtClean="0">
                          <a:solidFill>
                            <a:schemeClr val="tx1"/>
                          </a:solidFill>
                          <a:effectLst/>
                          <a:latin typeface="+mn-lt"/>
                          <a:ea typeface="+mn-ea"/>
                          <a:cs typeface="+mn-cs"/>
                        </a:rPr>
                        <a:t>Le entrate e le uscite sono anche rilevate nella fase di cassa</a:t>
                      </a:r>
                      <a:r>
                        <a:rPr lang="it-IT" sz="1800" kern="1200" dirty="0" smtClean="0">
                          <a:solidFill>
                            <a:schemeClr val="tx1"/>
                          </a:solidFill>
                          <a:effectLst/>
                          <a:latin typeface="+mn-lt"/>
                          <a:ea typeface="+mn-ea"/>
                          <a:cs typeface="+mn-cs"/>
                        </a:rPr>
                        <a:t>, ossia all’atto del loro </a:t>
                      </a:r>
                      <a:r>
                        <a:rPr lang="it-IT" sz="1800" b="1" kern="1200" dirty="0" smtClean="0">
                          <a:solidFill>
                            <a:schemeClr val="tx1"/>
                          </a:solidFill>
                          <a:effectLst/>
                          <a:latin typeface="+mn-lt"/>
                          <a:ea typeface="+mn-ea"/>
                          <a:cs typeface="+mn-cs"/>
                        </a:rPr>
                        <a:t>versamento o pagamento</a:t>
                      </a:r>
                      <a:r>
                        <a:rPr lang="it-IT" sz="1800" kern="1200" dirty="0" smtClean="0">
                          <a:solidFill>
                            <a:schemeClr val="tx1"/>
                          </a:solidFill>
                          <a:effectLst/>
                          <a:latin typeface="+mn-lt"/>
                          <a:ea typeface="+mn-ea"/>
                          <a:cs typeface="+mn-cs"/>
                        </a:rPr>
                        <a:t>; per questo motivo i documenti finanziari pubblici vengono anche detti “doppi”.</a:t>
                      </a:r>
                    </a:p>
                    <a:p>
                      <a:pPr algn="just"/>
                      <a:endParaRPr lang="it-IT" sz="1800"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0491"/>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47</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099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552399206"/>
              </p:ext>
            </p:extLst>
          </p:nvPr>
        </p:nvGraphicFramePr>
        <p:xfrm>
          <a:off x="395536" y="851695"/>
          <a:ext cx="8496944" cy="5169594"/>
        </p:xfrm>
        <a:graphic>
          <a:graphicData uri="http://schemas.openxmlformats.org/drawingml/2006/table">
            <a:tbl>
              <a:tblPr firstRow="1" firstCol="1" bandRow="1"/>
              <a:tblGrid>
                <a:gridCol w="8496944"/>
              </a:tblGrid>
              <a:tr h="5169594">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q) Competenza finanziaria e competenza economica.</a:t>
                      </a:r>
                      <a:endParaRPr lang="it-IT" sz="1800" kern="1200" dirty="0" smtClean="0">
                        <a:solidFill>
                          <a:schemeClr val="tx1"/>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La competenza economica è un principio che riguarda la redazione del bilancio </a:t>
                      </a:r>
                      <a:r>
                        <a:rPr lang="it-IT" sz="1800" b="1" kern="1200" dirty="0" smtClean="0">
                          <a:solidFill>
                            <a:schemeClr val="tx1"/>
                          </a:solidFill>
                          <a:effectLst/>
                          <a:latin typeface="+mn-lt"/>
                          <a:ea typeface="+mn-ea"/>
                          <a:cs typeface="+mn-cs"/>
                        </a:rPr>
                        <a:t>economico-patrimoniale</a:t>
                      </a:r>
                      <a:r>
                        <a:rPr lang="it-IT" sz="1800" kern="1200" dirty="0" smtClean="0">
                          <a:solidFill>
                            <a:schemeClr val="tx1"/>
                          </a:solidFill>
                          <a:effectLst/>
                          <a:latin typeface="+mn-lt"/>
                          <a:ea typeface="+mn-ea"/>
                          <a:cs typeface="+mn-cs"/>
                        </a:rPr>
                        <a:t>. </a:t>
                      </a:r>
                    </a:p>
                    <a:p>
                      <a:pPr algn="just"/>
                      <a:r>
                        <a:rPr lang="it-IT" sz="1800" b="1" u="sng" kern="1200" dirty="0" smtClean="0">
                          <a:solidFill>
                            <a:schemeClr val="tx1"/>
                          </a:solidFill>
                          <a:effectLst/>
                          <a:latin typeface="+mn-lt"/>
                          <a:ea typeface="+mn-ea"/>
                          <a:cs typeface="+mn-cs"/>
                        </a:rPr>
                        <a:t>Secondo tale principio gli effetti delle operazioni di gestione sono imputati all’esercizio nel quale è rinvenibile “l’utilità economica”, ceduta o acquisita</a:t>
                      </a:r>
                      <a:r>
                        <a:rPr lang="it-IT" sz="1800" kern="1200" dirty="0" smtClean="0">
                          <a:solidFill>
                            <a:schemeClr val="tx1"/>
                          </a:solidFill>
                          <a:effectLst/>
                          <a:latin typeface="+mn-lt"/>
                          <a:ea typeface="+mn-ea"/>
                          <a:cs typeface="+mn-cs"/>
                        </a:rPr>
                        <a:t>, anche se diverso da quello in cui si concretizzano correlati momenti finanziari.</a:t>
                      </a:r>
                    </a:p>
                    <a:p>
                      <a:pPr algn="just"/>
                      <a:endParaRPr lang="it-IT" sz="1800" kern="1200" dirty="0" smtClean="0">
                        <a:solidFill>
                          <a:schemeClr val="tx1"/>
                        </a:solidFill>
                        <a:effectLst/>
                        <a:latin typeface="+mn-lt"/>
                        <a:ea typeface="+mn-ea"/>
                        <a:cs typeface="+mn-cs"/>
                      </a:endParaRPr>
                    </a:p>
                    <a:p>
                      <a:pPr algn="just"/>
                      <a:endParaRPr lang="it-IT" sz="1800" kern="1200" dirty="0" smtClean="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0491"/>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48</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015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702322343"/>
              </p:ext>
            </p:extLst>
          </p:nvPr>
        </p:nvGraphicFramePr>
        <p:xfrm>
          <a:off x="179512" y="1268760"/>
          <a:ext cx="8352928" cy="5112568"/>
        </p:xfrm>
        <a:graphic>
          <a:graphicData uri="http://schemas.openxmlformats.org/drawingml/2006/table">
            <a:tbl>
              <a:tblPr firstRow="1" firstCol="1" bandRow="1"/>
              <a:tblGrid>
                <a:gridCol w="8352928"/>
              </a:tblGrid>
              <a:tr h="5112568">
                <a:tc>
                  <a:txBody>
                    <a:bodyPr/>
                    <a:lstStyle/>
                    <a:p>
                      <a:pPr algn="just"/>
                      <a:r>
                        <a:rPr lang="it-IT" sz="1800" b="1" i="0" kern="1200" cap="small" baseline="0" dirty="0" smtClean="0">
                          <a:solidFill>
                            <a:schemeClr val="tx1"/>
                          </a:solidFill>
                          <a:effectLst/>
                          <a:latin typeface="+mn-lt"/>
                          <a:ea typeface="+mn-ea"/>
                          <a:cs typeface="+mn-cs"/>
                        </a:rPr>
                        <a:t>Principi contabili</a:t>
                      </a:r>
                    </a:p>
                    <a:p>
                      <a:endParaRPr lang="it-IT" sz="1800" b="1" i="1" kern="1200" dirty="0" smtClean="0">
                        <a:solidFill>
                          <a:srgbClr val="C00000"/>
                        </a:solidFill>
                        <a:effectLst/>
                        <a:latin typeface="+mn-lt"/>
                        <a:ea typeface="+mn-ea"/>
                        <a:cs typeface="+mn-cs"/>
                      </a:endParaRPr>
                    </a:p>
                    <a:p>
                      <a:r>
                        <a:rPr lang="it-IT" sz="1800" b="1" i="1" kern="1200" dirty="0" smtClean="0">
                          <a:solidFill>
                            <a:srgbClr val="C00000"/>
                          </a:solidFill>
                          <a:effectLst/>
                          <a:latin typeface="+mn-lt"/>
                          <a:ea typeface="+mn-ea"/>
                          <a:cs typeface="+mn-cs"/>
                        </a:rPr>
                        <a:t>Finalità e principi generali dei documenti contabili pubblici</a:t>
                      </a:r>
                      <a:endParaRPr lang="it-IT" sz="1800" kern="1200" dirty="0" smtClean="0">
                        <a:solidFill>
                          <a:srgbClr val="C00000"/>
                        </a:solidFill>
                        <a:effectLst/>
                        <a:latin typeface="+mn-lt"/>
                        <a:ea typeface="+mn-ea"/>
                        <a:cs typeface="+mn-cs"/>
                      </a:endParaRPr>
                    </a:p>
                    <a:p>
                      <a:endParaRPr lang="it-IT" sz="1800" i="1" kern="1200" dirty="0" smtClean="0">
                        <a:solidFill>
                          <a:schemeClr val="tx1"/>
                        </a:solidFill>
                        <a:effectLst/>
                        <a:latin typeface="+mn-lt"/>
                        <a:ea typeface="+mn-ea"/>
                        <a:cs typeface="+mn-cs"/>
                      </a:endParaRPr>
                    </a:p>
                    <a:p>
                      <a:r>
                        <a:rPr lang="it-IT" sz="1800" i="1" kern="1200" dirty="0" smtClean="0">
                          <a:solidFill>
                            <a:schemeClr val="tx1"/>
                          </a:solidFill>
                          <a:effectLst/>
                          <a:latin typeface="+mn-lt"/>
                          <a:ea typeface="+mn-ea"/>
                          <a:cs typeface="+mn-cs"/>
                        </a:rPr>
                        <a:t>r) Equilibri di bilancio.</a:t>
                      </a:r>
                    </a:p>
                    <a:p>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La salvaguardia degli equilibri di bilancio – intesi come equilibri della gestione finanziaria e monetaria, economica e patrimoniale – è un principio generale, rispetto al quale si deve valutare la capacità dell’Ente di perseguire le finalità istituzionali in modo duraturo.</a:t>
                      </a:r>
                    </a:p>
                    <a:p>
                      <a:pPr algn="just"/>
                      <a:endParaRPr lang="it-IT" sz="1800" kern="1200" dirty="0" smtClean="0">
                        <a:solidFill>
                          <a:schemeClr val="tx1"/>
                        </a:solidFill>
                        <a:effectLst/>
                        <a:latin typeface="+mn-lt"/>
                        <a:ea typeface="+mn-ea"/>
                        <a:cs typeface="+mn-cs"/>
                      </a:endParaRPr>
                    </a:p>
                    <a:p>
                      <a:pPr algn="just"/>
                      <a:r>
                        <a:rPr lang="it-IT" sz="1800" kern="1200" dirty="0" smtClean="0">
                          <a:solidFill>
                            <a:schemeClr val="tx1"/>
                          </a:solidFill>
                          <a:effectLst/>
                          <a:latin typeface="+mn-lt"/>
                          <a:ea typeface="+mn-ea"/>
                          <a:cs typeface="+mn-cs"/>
                        </a:rPr>
                        <a:t>L’equilibrio economico-patrimoniale consiste nel mantenere inalterato il patrimonio garantendo il soddisfacimento dei bisogni collettivi ai quali è destinata la gestione e non nella massimizzazione di un avanzo economico.</a:t>
                      </a:r>
                      <a:endParaRPr lang="it-IT" sz="1800" kern="1200" dirty="0">
                        <a:solidFill>
                          <a:schemeClr val="tx1"/>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49</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696" y="42105"/>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46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167066267"/>
              </p:ext>
            </p:extLst>
          </p:nvPr>
        </p:nvGraphicFramePr>
        <p:xfrm>
          <a:off x="611560" y="1268760"/>
          <a:ext cx="7848872" cy="3835908"/>
        </p:xfrm>
        <a:graphic>
          <a:graphicData uri="http://schemas.openxmlformats.org/drawingml/2006/table">
            <a:tbl>
              <a:tblPr firstRow="1" firstCol="1" bandRow="1"/>
              <a:tblGrid>
                <a:gridCol w="7848872"/>
              </a:tblGrid>
              <a:tr h="2832781">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2000" b="1" u="sng" kern="1200" cap="small" baseline="0" dirty="0" smtClean="0">
                          <a:solidFill>
                            <a:schemeClr val="tx1"/>
                          </a:solidFill>
                          <a:latin typeface="+mn-lt"/>
                          <a:ea typeface="+mn-ea"/>
                          <a:cs typeface="+mn-cs"/>
                        </a:rPr>
                        <a:t>Quadro normativo di riferimento: D.P.R. 97/2003</a:t>
                      </a:r>
                    </a:p>
                    <a:p>
                      <a:pPr marL="0" marR="0" lvl="0" indent="0" algn="l" defTabSz="914400" rtl="0" eaLnBrk="1" fontAlgn="auto" latinLnBrk="0" hangingPunct="0">
                        <a:lnSpc>
                          <a:spcPct val="100000"/>
                        </a:lnSpc>
                        <a:spcBef>
                          <a:spcPts val="0"/>
                        </a:spcBef>
                        <a:spcAft>
                          <a:spcPts val="0"/>
                        </a:spcAft>
                        <a:buClrTx/>
                        <a:buSzTx/>
                        <a:buFontTx/>
                        <a:buNone/>
                        <a:tabLst/>
                        <a:defRPr/>
                      </a:pPr>
                      <a:endParaRPr lang="it-IT" sz="1600" b="1" i="0" kern="1200" baseline="0" dirty="0" smtClean="0">
                        <a:solidFill>
                          <a:schemeClr val="tx1"/>
                        </a:solidFill>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Sistema e metodo contabile</a:t>
                      </a:r>
                    </a:p>
                    <a:p>
                      <a:pPr hangingPunct="0"/>
                      <a:endParaRPr lang="it-IT" sz="16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it-IT" sz="1800" i="1" kern="1200" dirty="0" smtClean="0">
                          <a:solidFill>
                            <a:schemeClr val="tx1"/>
                          </a:solidFill>
                          <a:effectLst/>
                          <a:latin typeface="+mn-lt"/>
                          <a:ea typeface="+mn-ea"/>
                          <a:cs typeface="+mn-cs"/>
                        </a:rPr>
                        <a:t>Il sistema delle scritture contabili - necessariamente automatizzato - deve essere integrato e in grado di contemperare le diverse esigenze che sottostanno alla </a:t>
                      </a:r>
                      <a:r>
                        <a:rPr lang="it-IT" sz="1800" b="1" i="1" u="sng" kern="1200" dirty="0" smtClean="0">
                          <a:solidFill>
                            <a:srgbClr val="C00000"/>
                          </a:solidFill>
                          <a:effectLst/>
                          <a:latin typeface="+mn-lt"/>
                          <a:ea typeface="+mn-ea"/>
                          <a:cs typeface="+mn-cs"/>
                        </a:rPr>
                        <a:t>contabilità finanziaria </a:t>
                      </a:r>
                      <a:r>
                        <a:rPr lang="it-IT" sz="1800" b="1" i="1" u="sng" kern="1200" dirty="0" smtClean="0">
                          <a:solidFill>
                            <a:schemeClr val="tx1"/>
                          </a:solidFill>
                          <a:effectLst/>
                          <a:latin typeface="+mn-lt"/>
                          <a:ea typeface="+mn-ea"/>
                          <a:cs typeface="+mn-cs"/>
                        </a:rPr>
                        <a:t>e alla contabilità </a:t>
                      </a:r>
                      <a:r>
                        <a:rPr lang="it-IT" sz="1800" b="1" i="1" u="sng" kern="1200" dirty="0" smtClean="0">
                          <a:solidFill>
                            <a:srgbClr val="C00000"/>
                          </a:solidFill>
                          <a:effectLst/>
                          <a:latin typeface="+mn-lt"/>
                          <a:ea typeface="+mn-ea"/>
                          <a:cs typeface="+mn-cs"/>
                        </a:rPr>
                        <a:t>economico-patrimoniale</a:t>
                      </a:r>
                      <a:r>
                        <a:rPr lang="it-IT" sz="1800" i="1" kern="1200" dirty="0" smtClean="0">
                          <a:solidFill>
                            <a:schemeClr val="tx1"/>
                          </a:solidFill>
                          <a:effectLst/>
                          <a:latin typeface="+mn-lt"/>
                          <a:ea typeface="+mn-ea"/>
                          <a:cs typeface="+mn-cs"/>
                        </a:rPr>
                        <a:t>. </a:t>
                      </a: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Il metodo contabile della </a:t>
                      </a:r>
                      <a:r>
                        <a:rPr lang="it-IT" sz="1800" i="1" kern="1200" cap="small" dirty="0" err="1" smtClean="0">
                          <a:solidFill>
                            <a:schemeClr val="tx1"/>
                          </a:solidFill>
                          <a:effectLst/>
                          <a:latin typeface="+mn-lt"/>
                          <a:ea typeface="+mn-ea"/>
                          <a:cs typeface="+mn-cs"/>
                        </a:rPr>
                        <a:t>Lilt</a:t>
                      </a:r>
                      <a:r>
                        <a:rPr lang="it-IT" sz="1800" i="1" kern="1200" cap="small" dirty="0" smtClean="0">
                          <a:solidFill>
                            <a:schemeClr val="tx1"/>
                          </a:solidFill>
                          <a:effectLst/>
                          <a:latin typeface="+mn-lt"/>
                          <a:ea typeface="+mn-ea"/>
                          <a:cs typeface="+mn-cs"/>
                        </a:rPr>
                        <a:t> </a:t>
                      </a:r>
                      <a:r>
                        <a:rPr lang="it-IT" sz="1800" i="1" kern="1200" cap="small" dirty="0" smtClean="0">
                          <a:solidFill>
                            <a:schemeClr val="tx1"/>
                          </a:solidFill>
                          <a:effectLst/>
                          <a:latin typeface="+mn-lt"/>
                          <a:ea typeface="+mn-ea"/>
                          <a:cs typeface="+mn-cs"/>
                        </a:rPr>
                        <a:t>Sede</a:t>
                      </a:r>
                      <a:r>
                        <a:rPr lang="it-IT" sz="1800" i="1" kern="1200" cap="small" baseline="0" dirty="0" smtClean="0">
                          <a:solidFill>
                            <a:schemeClr val="tx1"/>
                          </a:solidFill>
                          <a:effectLst/>
                          <a:latin typeface="+mn-lt"/>
                          <a:ea typeface="+mn-ea"/>
                          <a:cs typeface="+mn-cs"/>
                        </a:rPr>
                        <a:t> Centrale </a:t>
                      </a:r>
                      <a:r>
                        <a:rPr lang="it-IT" sz="1800" i="1" kern="1200" dirty="0" smtClean="0">
                          <a:solidFill>
                            <a:schemeClr val="tx1"/>
                          </a:solidFill>
                          <a:effectLst/>
                          <a:latin typeface="+mn-lt"/>
                          <a:ea typeface="+mn-ea"/>
                          <a:cs typeface="+mn-cs"/>
                        </a:rPr>
                        <a:t>è </a:t>
                      </a:r>
                      <a:r>
                        <a:rPr lang="it-IT" sz="1800" i="1" kern="1200" dirty="0" smtClean="0">
                          <a:solidFill>
                            <a:schemeClr val="tx1"/>
                          </a:solidFill>
                          <a:effectLst/>
                          <a:latin typeface="+mn-lt"/>
                          <a:ea typeface="+mn-ea"/>
                          <a:cs typeface="+mn-cs"/>
                        </a:rPr>
                        <a:t>basato sulla tenuta della contabilità finanziaria, cui si affianca una contabilità economico-patrimoniale.</a:t>
                      </a:r>
                    </a:p>
                    <a:p>
                      <a:pPr algn="just"/>
                      <a:endParaRPr lang="it-IT" sz="1800" i="1" kern="1200" dirty="0" smtClean="0">
                        <a:solidFill>
                          <a:schemeClr val="tx1"/>
                        </a:solidFill>
                        <a:effectLst/>
                        <a:latin typeface="+mn-lt"/>
                        <a:ea typeface="+mn-ea"/>
                        <a:cs typeface="+mn-cs"/>
                      </a:endParaRPr>
                    </a:p>
                    <a:p>
                      <a:endParaRPr lang="it-IT"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dirty="0"/>
          </a:p>
        </p:txBody>
      </p:sp>
      <p:sp>
        <p:nvSpPr>
          <p:cNvPr id="6" name="Segnaposto numero diapositiva 5"/>
          <p:cNvSpPr>
            <a:spLocks noGrp="1"/>
          </p:cNvSpPr>
          <p:nvPr>
            <p:ph type="sldNum" sz="quarter" idx="11"/>
          </p:nvPr>
        </p:nvSpPr>
        <p:spPr/>
        <p:txBody>
          <a:bodyPr/>
          <a:lstStyle/>
          <a:p>
            <a:fld id="{BAC7507A-613F-4E6B-BEAB-01526F36A7A6}" type="slidenum">
              <a:rPr lang="it-IT" smtClean="0"/>
              <a:t>5</a:t>
            </a:fld>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696" y="44624"/>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106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980728"/>
            <a:ext cx="8784976" cy="5472608"/>
          </a:xfrm>
        </p:spPr>
        <p:txBody>
          <a:bodyPr>
            <a:noAutofit/>
          </a:bodyPr>
          <a:lstStyle/>
          <a:p>
            <a:pPr marL="0" indent="0" algn="just">
              <a:buNone/>
            </a:pPr>
            <a:r>
              <a:rPr lang="it-IT" b="1" u="sng" dirty="0">
                <a:solidFill>
                  <a:srgbClr val="C00000"/>
                </a:solidFill>
                <a:latin typeface="Times New Roman" panose="02020603050405020304" pitchFamily="18" charset="0"/>
                <a:cs typeface="Times New Roman" panose="02020603050405020304" pitchFamily="18" charset="0"/>
              </a:rPr>
              <a:t>Bilancio Consolidato</a:t>
            </a:r>
          </a:p>
          <a:p>
            <a:pPr marL="0" indent="0" algn="just">
              <a:buNone/>
            </a:pPr>
            <a:endParaRPr lang="it-IT"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it-IT" dirty="0" smtClean="0">
                <a:solidFill>
                  <a:schemeClr val="tx1"/>
                </a:solidFill>
                <a:latin typeface="Times New Roman" panose="02020603050405020304" pitchFamily="18" charset="0"/>
                <a:cs typeface="Times New Roman" panose="02020603050405020304" pitchFamily="18" charset="0"/>
              </a:rPr>
              <a:t>D.P.R</a:t>
            </a:r>
            <a:r>
              <a:rPr lang="it-IT" dirty="0">
                <a:solidFill>
                  <a:schemeClr val="tx1"/>
                </a:solidFill>
                <a:latin typeface="Times New Roman" panose="02020603050405020304" pitchFamily="18" charset="0"/>
                <a:cs typeface="Times New Roman" panose="02020603050405020304" pitchFamily="18" charset="0"/>
              </a:rPr>
              <a:t>. 97/2003: Art. 5 comma 14 e art. 73 (Regolamento concernente l'amministrazione e la contabilità degli Enti Pubblici)</a:t>
            </a:r>
          </a:p>
          <a:p>
            <a:pPr marL="0" indent="0">
              <a:buNone/>
            </a:pPr>
            <a:endParaRPr lang="it-IT" dirty="0" smtClean="0">
              <a:solidFill>
                <a:schemeClr val="tx1"/>
              </a:solidFill>
              <a:latin typeface="Times New Roman" panose="02020603050405020304" pitchFamily="18" charset="0"/>
              <a:cs typeface="Times New Roman" panose="02020603050405020304" pitchFamily="18" charset="0"/>
            </a:endParaRPr>
          </a:p>
          <a:p>
            <a:pPr marL="0" indent="0">
              <a:buNone/>
            </a:pPr>
            <a:r>
              <a:rPr lang="it-IT" dirty="0" err="1" smtClean="0">
                <a:solidFill>
                  <a:schemeClr val="tx1"/>
                </a:solidFill>
                <a:latin typeface="Times New Roman" panose="02020603050405020304" pitchFamily="18" charset="0"/>
                <a:cs typeface="Times New Roman" panose="02020603050405020304" pitchFamily="18" charset="0"/>
              </a:rPr>
              <a:t>d.Lgs</a:t>
            </a:r>
            <a:r>
              <a:rPr lang="it-IT" dirty="0" err="1">
                <a:solidFill>
                  <a:schemeClr val="tx1"/>
                </a:solidFill>
                <a:latin typeface="Times New Roman" panose="02020603050405020304" pitchFamily="18" charset="0"/>
                <a:cs typeface="Times New Roman" panose="02020603050405020304" pitchFamily="18" charset="0"/>
              </a:rPr>
              <a:t>.</a:t>
            </a:r>
            <a:r>
              <a:rPr lang="it-IT" dirty="0">
                <a:solidFill>
                  <a:schemeClr val="tx1"/>
                </a:solidFill>
                <a:latin typeface="Times New Roman" panose="02020603050405020304" pitchFamily="18" charset="0"/>
                <a:cs typeface="Times New Roman" panose="02020603050405020304" pitchFamily="18" charset="0"/>
              </a:rPr>
              <a:t> 91/2011 Armonizzazione contabile - art. 4, comma 3, emanazione nr. 3 D.P.R.:</a:t>
            </a:r>
          </a:p>
          <a:p>
            <a:pPr marL="800100" lvl="1" indent="-514350">
              <a:buFont typeface="+mj-lt"/>
              <a:buAutoNum type="alphaLcParenR"/>
            </a:pPr>
            <a:r>
              <a:rPr lang="it-IT" sz="1800" dirty="0">
                <a:solidFill>
                  <a:schemeClr val="tx1"/>
                </a:solidFill>
                <a:latin typeface="Times New Roman" panose="02020603050405020304" pitchFamily="18" charset="0"/>
                <a:cs typeface="Times New Roman" panose="02020603050405020304" pitchFamily="18" charset="0"/>
              </a:rPr>
              <a:t>D.P.R. 132/2013 piano dei conti integrato (emanato ed in vigore)</a:t>
            </a:r>
          </a:p>
          <a:p>
            <a:pPr marL="800100" lvl="1" indent="-514350">
              <a:buFont typeface="+mj-lt"/>
              <a:buAutoNum type="alphaLcParenR"/>
            </a:pPr>
            <a:r>
              <a:rPr lang="it-IT" sz="1800" dirty="0">
                <a:solidFill>
                  <a:schemeClr val="tx1"/>
                </a:solidFill>
                <a:latin typeface="Times New Roman" panose="02020603050405020304" pitchFamily="18" charset="0"/>
                <a:cs typeface="Times New Roman" panose="02020603050405020304" pitchFamily="18" charset="0"/>
              </a:rPr>
              <a:t>Revisione del DPR 97/2003 in corso di emanazione</a:t>
            </a:r>
          </a:p>
          <a:p>
            <a:pPr marL="800100" lvl="1" indent="-514350">
              <a:buFont typeface="+mj-lt"/>
              <a:buAutoNum type="alphaLcParenR"/>
            </a:pPr>
            <a:r>
              <a:rPr lang="it-IT" sz="1800" dirty="0">
                <a:solidFill>
                  <a:schemeClr val="tx1"/>
                </a:solidFill>
                <a:latin typeface="Times New Roman" panose="02020603050405020304" pitchFamily="18" charset="0"/>
                <a:cs typeface="Times New Roman" panose="02020603050405020304" pitchFamily="18" charset="0"/>
              </a:rPr>
              <a:t>Principi contabili applicati in corso di sperimentazione</a:t>
            </a:r>
          </a:p>
          <a:p>
            <a:pPr marL="0" indent="0">
              <a:buNone/>
            </a:pPr>
            <a:endParaRPr lang="it-IT" sz="3200" dirty="0">
              <a:solidFill>
                <a:schemeClr val="tx1"/>
              </a:solidFill>
              <a:latin typeface="Times New Roman" panose="02020603050405020304" pitchFamily="18" charset="0"/>
              <a:cs typeface="Times New Roman" panose="02020603050405020304" pitchFamily="18" charset="0"/>
            </a:endParaRPr>
          </a:p>
          <a:p>
            <a:endParaRPr lang="it-IT" sz="2400" dirty="0">
              <a:solidFill>
                <a:schemeClr val="tx1"/>
              </a:solidFill>
              <a:latin typeface="Times New Roman" panose="02020603050405020304" pitchFamily="18" charset="0"/>
              <a:cs typeface="Times New Roman" panose="02020603050405020304" pitchFamily="18" charset="0"/>
            </a:endParaRPr>
          </a:p>
        </p:txBody>
      </p:sp>
      <p:pic>
        <p:nvPicPr>
          <p:cNvPr id="4"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074"/>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91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980728"/>
            <a:ext cx="8784976" cy="5472608"/>
          </a:xfrm>
        </p:spPr>
        <p:txBody>
          <a:bodyPr>
            <a:noAutofit/>
          </a:bodyPr>
          <a:lstStyle/>
          <a:p>
            <a:pPr marL="0" indent="0" algn="just">
              <a:buNone/>
            </a:pPr>
            <a:r>
              <a:rPr lang="it-IT" sz="2400" b="1" u="sng" dirty="0" smtClean="0">
                <a:solidFill>
                  <a:srgbClr val="C00000"/>
                </a:solidFill>
                <a:latin typeface="Times New Roman" panose="02020603050405020304" pitchFamily="18" charset="0"/>
                <a:cs typeface="Times New Roman" panose="02020603050405020304" pitchFamily="18" charset="0"/>
              </a:rPr>
              <a:t>Bilancio Consolidato</a:t>
            </a:r>
          </a:p>
          <a:p>
            <a:pPr algn="just"/>
            <a:r>
              <a:rPr lang="it-IT" sz="2400" dirty="0" smtClean="0">
                <a:solidFill>
                  <a:schemeClr val="tx1"/>
                </a:solidFill>
                <a:latin typeface="Times New Roman" panose="02020603050405020304" pitchFamily="18" charset="0"/>
                <a:cs typeface="Times New Roman" panose="02020603050405020304" pitchFamily="18" charset="0"/>
              </a:rPr>
              <a:t>L’operazione </a:t>
            </a:r>
            <a:r>
              <a:rPr lang="it-IT" sz="2400" dirty="0">
                <a:solidFill>
                  <a:schemeClr val="tx1"/>
                </a:solidFill>
                <a:latin typeface="Times New Roman" panose="02020603050405020304" pitchFamily="18" charset="0"/>
                <a:cs typeface="Times New Roman" panose="02020603050405020304" pitchFamily="18" charset="0"/>
              </a:rPr>
              <a:t>di </a:t>
            </a:r>
            <a:r>
              <a:rPr lang="it-IT" sz="2400" b="1" dirty="0">
                <a:solidFill>
                  <a:schemeClr val="tx1"/>
                </a:solidFill>
                <a:latin typeface="Times New Roman" panose="02020603050405020304" pitchFamily="18" charset="0"/>
                <a:cs typeface="Times New Roman" panose="02020603050405020304" pitchFamily="18" charset="0"/>
              </a:rPr>
              <a:t>consolidamento</a:t>
            </a:r>
            <a:r>
              <a:rPr lang="it-IT" sz="2400" dirty="0">
                <a:solidFill>
                  <a:schemeClr val="tx1"/>
                </a:solidFill>
                <a:latin typeface="Times New Roman" panose="02020603050405020304" pitchFamily="18" charset="0"/>
                <a:cs typeface="Times New Roman" panose="02020603050405020304" pitchFamily="18" charset="0"/>
              </a:rPr>
              <a:t> comporta l’aggregazione dei dati (per somma delle varie voci) </a:t>
            </a:r>
            <a:r>
              <a:rPr lang="it-IT" sz="2400" dirty="0" smtClean="0">
                <a:solidFill>
                  <a:schemeClr val="tx1"/>
                </a:solidFill>
                <a:latin typeface="Times New Roman" panose="02020603050405020304" pitchFamily="18" charset="0"/>
                <a:cs typeface="Times New Roman" panose="02020603050405020304" pitchFamily="18" charset="0"/>
              </a:rPr>
              <a:t>di tutte le sezioni, avendo </a:t>
            </a:r>
            <a:r>
              <a:rPr lang="it-IT" sz="2400" dirty="0">
                <a:solidFill>
                  <a:schemeClr val="tx1"/>
                </a:solidFill>
                <a:latin typeface="Times New Roman" panose="02020603050405020304" pitchFamily="18" charset="0"/>
                <a:cs typeface="Times New Roman" panose="02020603050405020304" pitchFamily="18" charset="0"/>
              </a:rPr>
              <a:t>cura di «</a:t>
            </a:r>
            <a:r>
              <a:rPr lang="it-IT" sz="2400" b="1" dirty="0">
                <a:solidFill>
                  <a:schemeClr val="tx1"/>
                </a:solidFill>
                <a:latin typeface="Times New Roman" panose="02020603050405020304" pitchFamily="18" charset="0"/>
                <a:cs typeface="Times New Roman" panose="02020603050405020304" pitchFamily="18" charset="0"/>
              </a:rPr>
              <a:t>elidere</a:t>
            </a:r>
            <a:r>
              <a:rPr lang="it-IT" sz="2400" dirty="0">
                <a:solidFill>
                  <a:schemeClr val="tx1"/>
                </a:solidFill>
                <a:latin typeface="Times New Roman" panose="02020603050405020304" pitchFamily="18" charset="0"/>
                <a:cs typeface="Times New Roman" panose="02020603050405020304" pitchFamily="18" charset="0"/>
              </a:rPr>
              <a:t>» le poste comuni, definite «</a:t>
            </a:r>
            <a:r>
              <a:rPr lang="it-IT" sz="2400" b="1" dirty="0" err="1">
                <a:solidFill>
                  <a:schemeClr val="tx1"/>
                </a:solidFill>
                <a:latin typeface="Times New Roman" panose="02020603050405020304" pitchFamily="18" charset="0"/>
                <a:cs typeface="Times New Roman" panose="02020603050405020304" pitchFamily="18" charset="0"/>
              </a:rPr>
              <a:t>intercompany</a:t>
            </a:r>
            <a:r>
              <a:rPr lang="it-IT" sz="2400" dirty="0" smtClean="0">
                <a:solidFill>
                  <a:schemeClr val="tx1"/>
                </a:solidFill>
                <a:latin typeface="Times New Roman" panose="02020603050405020304" pitchFamily="18" charset="0"/>
                <a:cs typeface="Times New Roman" panose="02020603050405020304" pitchFamily="18" charset="0"/>
              </a:rPr>
              <a:t>», ovvero </a:t>
            </a:r>
            <a:r>
              <a:rPr lang="it-IT" sz="2400" dirty="0">
                <a:solidFill>
                  <a:schemeClr val="tx1"/>
                </a:solidFill>
                <a:latin typeface="Times New Roman" panose="02020603050405020304" pitchFamily="18" charset="0"/>
                <a:cs typeface="Times New Roman" panose="02020603050405020304" pitchFamily="18" charset="0"/>
              </a:rPr>
              <a:t>le entrate/uscite reciproche tra le sezioni (dove la sede centrale rappresenta una sezione essa stessa</a:t>
            </a:r>
            <a:r>
              <a:rPr lang="it-IT" sz="2400" dirty="0" smtClean="0">
                <a:solidFill>
                  <a:schemeClr val="tx1"/>
                </a:solidFill>
                <a:latin typeface="Times New Roman" panose="02020603050405020304" pitchFamily="18" charset="0"/>
                <a:cs typeface="Times New Roman" panose="02020603050405020304" pitchFamily="18" charset="0"/>
              </a:rPr>
              <a:t>).</a:t>
            </a:r>
          </a:p>
          <a:p>
            <a:pPr algn="just"/>
            <a:r>
              <a:rPr lang="it-IT" sz="2400" dirty="0" smtClean="0">
                <a:solidFill>
                  <a:schemeClr val="tx1"/>
                </a:solidFill>
                <a:latin typeface="Times New Roman" panose="02020603050405020304" pitchFamily="18" charset="0"/>
                <a:cs typeface="Times New Roman" panose="02020603050405020304" pitchFamily="18" charset="0"/>
              </a:rPr>
              <a:t>Una posta Intercompany rappresenta una uscita (</a:t>
            </a:r>
            <a:r>
              <a:rPr lang="it-IT" sz="2400" i="1" dirty="0" smtClean="0">
                <a:solidFill>
                  <a:schemeClr val="tx1"/>
                </a:solidFill>
                <a:latin typeface="Times New Roman" panose="02020603050405020304" pitchFamily="18" charset="0"/>
                <a:cs typeface="Times New Roman" panose="02020603050405020304" pitchFamily="18" charset="0"/>
              </a:rPr>
              <a:t>spesa</a:t>
            </a:r>
            <a:r>
              <a:rPr lang="it-IT" sz="2400" dirty="0" smtClean="0">
                <a:solidFill>
                  <a:schemeClr val="tx1"/>
                </a:solidFill>
                <a:latin typeface="Times New Roman" panose="02020603050405020304" pitchFamily="18" charset="0"/>
                <a:cs typeface="Times New Roman" panose="02020603050405020304" pitchFamily="18" charset="0"/>
              </a:rPr>
              <a:t>) per una sezione e una </a:t>
            </a:r>
            <a:r>
              <a:rPr lang="it-IT" sz="2400" b="1" dirty="0" smtClean="0">
                <a:solidFill>
                  <a:schemeClr val="tx1"/>
                </a:solidFill>
                <a:latin typeface="Times New Roman" panose="02020603050405020304" pitchFamily="18" charset="0"/>
                <a:cs typeface="Times New Roman" panose="02020603050405020304" pitchFamily="18" charset="0"/>
              </a:rPr>
              <a:t>corrispondente</a:t>
            </a:r>
            <a:r>
              <a:rPr lang="it-IT" sz="2400" dirty="0" smtClean="0">
                <a:solidFill>
                  <a:schemeClr val="tx1"/>
                </a:solidFill>
                <a:latin typeface="Times New Roman" panose="02020603050405020304" pitchFamily="18" charset="0"/>
                <a:cs typeface="Times New Roman" panose="02020603050405020304" pitchFamily="18" charset="0"/>
              </a:rPr>
              <a:t> entrata (</a:t>
            </a:r>
            <a:r>
              <a:rPr lang="it-IT" sz="2400" i="1" dirty="0" smtClean="0">
                <a:solidFill>
                  <a:schemeClr val="tx1"/>
                </a:solidFill>
                <a:latin typeface="Times New Roman" panose="02020603050405020304" pitchFamily="18" charset="0"/>
                <a:cs typeface="Times New Roman" panose="02020603050405020304" pitchFamily="18" charset="0"/>
              </a:rPr>
              <a:t>ricavo</a:t>
            </a:r>
            <a:r>
              <a:rPr lang="it-IT" sz="2400" dirty="0" smtClean="0">
                <a:solidFill>
                  <a:schemeClr val="tx1"/>
                </a:solidFill>
                <a:latin typeface="Times New Roman" panose="02020603050405020304" pitchFamily="18" charset="0"/>
                <a:cs typeface="Times New Roman" panose="02020603050405020304" pitchFamily="18" charset="0"/>
              </a:rPr>
              <a:t>) per un’altra sezione. </a:t>
            </a:r>
          </a:p>
          <a:p>
            <a:r>
              <a:rPr lang="it-IT" sz="2400" dirty="0" smtClean="0">
                <a:solidFill>
                  <a:schemeClr val="tx1"/>
                </a:solidFill>
                <a:latin typeface="Times New Roman" panose="02020603050405020304" pitchFamily="18" charset="0"/>
                <a:cs typeface="Times New Roman" panose="02020603050405020304" pitchFamily="18" charset="0"/>
              </a:rPr>
              <a:t>Nel bilancio LILT i capitoli devono contenere poste </a:t>
            </a:r>
            <a:r>
              <a:rPr lang="it-IT" sz="2400" dirty="0" err="1" smtClean="0">
                <a:solidFill>
                  <a:schemeClr val="tx1"/>
                </a:solidFill>
                <a:latin typeface="Times New Roman" panose="02020603050405020304" pitchFamily="18" charset="0"/>
                <a:cs typeface="Times New Roman" panose="02020603050405020304" pitchFamily="18" charset="0"/>
              </a:rPr>
              <a:t>intercompany</a:t>
            </a:r>
            <a:r>
              <a:rPr lang="it-IT" sz="2400" dirty="0" smtClean="0">
                <a:solidFill>
                  <a:schemeClr val="tx1"/>
                </a:solidFill>
                <a:latin typeface="Times New Roman" panose="02020603050405020304" pitchFamily="18" charset="0"/>
                <a:cs typeface="Times New Roman" panose="02020603050405020304" pitchFamily="18" charset="0"/>
              </a:rPr>
              <a:t> sono </a:t>
            </a:r>
            <a:r>
              <a:rPr lang="it-IT" sz="2400" b="1" dirty="0" smtClean="0">
                <a:solidFill>
                  <a:schemeClr val="tx1"/>
                </a:solidFill>
                <a:latin typeface="Times New Roman" panose="02020603050405020304" pitchFamily="18" charset="0"/>
                <a:cs typeface="Times New Roman" panose="02020603050405020304" pitchFamily="18" charset="0"/>
              </a:rPr>
              <a:t>chiaramente individuati</a:t>
            </a:r>
            <a:r>
              <a:rPr lang="it-IT" sz="2400" dirty="0" smtClean="0">
                <a:solidFill>
                  <a:schemeClr val="tx1"/>
                </a:solidFill>
                <a:latin typeface="Times New Roman" panose="02020603050405020304" pitchFamily="18" charset="0"/>
                <a:cs typeface="Times New Roman" panose="02020603050405020304" pitchFamily="18" charset="0"/>
              </a:rPr>
              <a:t>, anche come contropartita.</a:t>
            </a:r>
          </a:p>
          <a:p>
            <a:pPr marL="0" indent="0" algn="just">
              <a:buNone/>
            </a:pPr>
            <a:r>
              <a:rPr lang="it-IT" sz="2400" dirty="0" smtClean="0">
                <a:solidFill>
                  <a:schemeClr val="tx1"/>
                </a:solidFill>
                <a:latin typeface="Times New Roman" panose="02020603050405020304" pitchFamily="18" charset="0"/>
                <a:cs typeface="Times New Roman" panose="02020603050405020304" pitchFamily="18" charset="0"/>
              </a:rPr>
              <a:t>Caratteristica peculiare di BCA è che la </a:t>
            </a:r>
            <a:r>
              <a:rPr lang="it-IT" sz="2400" b="1" dirty="0" smtClean="0">
                <a:solidFill>
                  <a:schemeClr val="tx1"/>
                </a:solidFill>
                <a:latin typeface="Times New Roman" panose="02020603050405020304" pitchFamily="18" charset="0"/>
                <a:cs typeface="Times New Roman" panose="02020603050405020304" pitchFamily="18" charset="0"/>
              </a:rPr>
              <a:t>raccolta e la validazione </a:t>
            </a:r>
            <a:r>
              <a:rPr lang="it-IT" sz="2400" dirty="0" smtClean="0">
                <a:solidFill>
                  <a:schemeClr val="tx1"/>
                </a:solidFill>
                <a:latin typeface="Times New Roman" panose="02020603050405020304" pitchFamily="18" charset="0"/>
                <a:cs typeface="Times New Roman" panose="02020603050405020304" pitchFamily="18" charset="0"/>
              </a:rPr>
              <a:t>delle poste </a:t>
            </a:r>
            <a:r>
              <a:rPr lang="it-IT" sz="2400" dirty="0" err="1" smtClean="0">
                <a:solidFill>
                  <a:schemeClr val="tx1"/>
                </a:solidFill>
                <a:latin typeface="Times New Roman" panose="02020603050405020304" pitchFamily="18" charset="0"/>
                <a:cs typeface="Times New Roman" panose="02020603050405020304" pitchFamily="18" charset="0"/>
              </a:rPr>
              <a:t>intercompany</a:t>
            </a:r>
            <a:r>
              <a:rPr lang="it-IT" sz="2400" dirty="0" smtClean="0">
                <a:solidFill>
                  <a:schemeClr val="tx1"/>
                </a:solidFill>
                <a:latin typeface="Times New Roman" panose="02020603050405020304" pitchFamily="18" charset="0"/>
                <a:cs typeface="Times New Roman" panose="02020603050405020304" pitchFamily="18" charset="0"/>
              </a:rPr>
              <a:t> avviene in tempo reale, per le sezioni coinvolte, attraverso un processo di negoziazione on line che garantisce la quadratura e coerenza del bilancio.</a:t>
            </a:r>
            <a:endParaRPr lang="it-IT" sz="2400" dirty="0">
              <a:solidFill>
                <a:schemeClr val="tx1"/>
              </a:solidFill>
              <a:latin typeface="Times New Roman" panose="02020603050405020304" pitchFamily="18" charset="0"/>
              <a:cs typeface="Times New Roman" panose="02020603050405020304" pitchFamily="18" charset="0"/>
            </a:endParaRPr>
          </a:p>
        </p:txBody>
      </p:sp>
      <p:pic>
        <p:nvPicPr>
          <p:cNvPr id="4"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70"/>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074"/>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771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980728"/>
            <a:ext cx="8784976" cy="5472608"/>
          </a:xfrm>
        </p:spPr>
        <p:txBody>
          <a:bodyPr>
            <a:noAutofit/>
          </a:bodyPr>
          <a:lstStyle/>
          <a:p>
            <a:pPr marL="0" indent="0" algn="just">
              <a:buNone/>
            </a:pPr>
            <a:r>
              <a:rPr lang="it-IT" sz="2400" b="1" u="sng" dirty="0" smtClean="0">
                <a:solidFill>
                  <a:srgbClr val="C00000"/>
                </a:solidFill>
                <a:latin typeface="Times New Roman" panose="02020603050405020304" pitchFamily="18" charset="0"/>
                <a:cs typeface="Times New Roman" panose="02020603050405020304" pitchFamily="18" charset="0"/>
              </a:rPr>
              <a:t>Note su funzionamento BCA</a:t>
            </a:r>
          </a:p>
          <a:p>
            <a:pPr marL="0" indent="0" algn="just">
              <a:buNone/>
            </a:pPr>
            <a:endParaRPr lang="it-IT" sz="2400" b="1" u="sng" dirty="0" smtClean="0">
              <a:solidFill>
                <a:srgbClr val="C00000"/>
              </a:solidFill>
              <a:latin typeface="Times New Roman" panose="02020603050405020304" pitchFamily="18" charset="0"/>
              <a:cs typeface="Times New Roman" panose="02020603050405020304" pitchFamily="18" charset="0"/>
            </a:endParaRPr>
          </a:p>
          <a:p>
            <a:pPr marL="0" indent="0" algn="just">
              <a:buNone/>
            </a:pPr>
            <a:r>
              <a:rPr lang="it-IT" b="1" dirty="0" smtClean="0">
                <a:solidFill>
                  <a:schemeClr val="tx1"/>
                </a:solidFill>
                <a:latin typeface="Times New Roman" panose="02020603050405020304" pitchFamily="18" charset="0"/>
                <a:cs typeface="Times New Roman" panose="02020603050405020304" pitchFamily="18" charset="0"/>
              </a:rPr>
              <a:t>Residui iniziali</a:t>
            </a:r>
            <a:r>
              <a:rPr lang="it-IT" dirty="0" smtClean="0">
                <a:solidFill>
                  <a:schemeClr val="tx1"/>
                </a:solidFill>
                <a:latin typeface="Times New Roman" panose="02020603050405020304" pitchFamily="18" charset="0"/>
                <a:cs typeface="Times New Roman" panose="02020603050405020304" pitchFamily="18" charset="0"/>
              </a:rPr>
              <a:t>: non coincidono con i residui del </a:t>
            </a:r>
            <a:r>
              <a:rPr lang="it-IT" dirty="0" err="1" smtClean="0">
                <a:solidFill>
                  <a:schemeClr val="tx1"/>
                </a:solidFill>
                <a:latin typeface="Times New Roman" panose="02020603050405020304" pitchFamily="18" charset="0"/>
                <a:cs typeface="Times New Roman" panose="02020603050405020304" pitchFamily="18" charset="0"/>
              </a:rPr>
              <a:t>previsonale</a:t>
            </a:r>
            <a:r>
              <a:rPr lang="it-IT" dirty="0" smtClean="0">
                <a:solidFill>
                  <a:schemeClr val="tx1"/>
                </a:solidFill>
                <a:latin typeface="Times New Roman" panose="02020603050405020304" pitchFamily="18" charset="0"/>
                <a:cs typeface="Times New Roman" panose="02020603050405020304" pitchFamily="18" charset="0"/>
              </a:rPr>
              <a:t> in quanto quest’ultimo ha una parte presunta. Nel portale pertanto vanno inseriti ex novo quelli definitivi;</a:t>
            </a:r>
          </a:p>
          <a:p>
            <a:pPr marL="0" indent="0" algn="just">
              <a:buNone/>
            </a:pPr>
            <a:endParaRPr lang="it-IT" sz="24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it-IT" b="1" dirty="0" smtClean="0">
                <a:solidFill>
                  <a:schemeClr val="tx1"/>
                </a:solidFill>
                <a:latin typeface="Times New Roman" panose="02020603050405020304" pitchFamily="18" charset="0"/>
                <a:cs typeface="Times New Roman" panose="02020603050405020304" pitchFamily="18" charset="0"/>
              </a:rPr>
              <a:t>Variazioni residui</a:t>
            </a:r>
            <a:r>
              <a:rPr lang="it-IT" dirty="0" smtClean="0">
                <a:solidFill>
                  <a:schemeClr val="tx1"/>
                </a:solidFill>
                <a:latin typeface="Times New Roman" panose="02020603050405020304" pitchFamily="18" charset="0"/>
                <a:cs typeface="Times New Roman" panose="02020603050405020304" pitchFamily="18" charset="0"/>
              </a:rPr>
              <a:t>: presente un </a:t>
            </a:r>
            <a:r>
              <a:rPr lang="it-IT" dirty="0" err="1" smtClean="0">
                <a:solidFill>
                  <a:schemeClr val="tx1"/>
                </a:solidFill>
                <a:latin typeface="Times New Roman" panose="02020603050405020304" pitchFamily="18" charset="0"/>
                <a:cs typeface="Times New Roman" panose="02020603050405020304" pitchFamily="18" charset="0"/>
              </a:rPr>
              <a:t>flag</a:t>
            </a:r>
            <a:r>
              <a:rPr lang="it-IT" dirty="0" smtClean="0">
                <a:solidFill>
                  <a:schemeClr val="tx1"/>
                </a:solidFill>
                <a:latin typeface="Times New Roman" panose="02020603050405020304" pitchFamily="18" charset="0"/>
                <a:cs typeface="Times New Roman" panose="02020603050405020304" pitchFamily="18" charset="0"/>
              </a:rPr>
              <a:t> che li distingue dai residui iniziali</a:t>
            </a:r>
          </a:p>
          <a:p>
            <a:pPr marL="0" indent="0" algn="just">
              <a:buNone/>
            </a:pPr>
            <a:endParaRPr lang="it-IT" sz="2400" dirty="0">
              <a:solidFill>
                <a:schemeClr val="tx1"/>
              </a:solidFill>
              <a:latin typeface="Times New Roman" panose="02020603050405020304" pitchFamily="18" charset="0"/>
              <a:cs typeface="Times New Roman" panose="02020603050405020304" pitchFamily="18" charset="0"/>
            </a:endParaRPr>
          </a:p>
          <a:p>
            <a:pPr marL="0" indent="0" algn="ctr">
              <a:buNone/>
            </a:pPr>
            <a:r>
              <a:rPr lang="it-IT" b="1" u="sng" dirty="0" smtClean="0">
                <a:solidFill>
                  <a:srgbClr val="C00000"/>
                </a:solidFill>
                <a:latin typeface="Times New Roman" panose="02020603050405020304" pitchFamily="18" charset="0"/>
                <a:cs typeface="Times New Roman" panose="02020603050405020304" pitchFamily="18" charset="0"/>
              </a:rPr>
              <a:t>Mettere le descrizioni in maniera chiara</a:t>
            </a:r>
            <a:endParaRPr lang="it-IT" sz="2400" b="1" u="sng" dirty="0" smtClean="0">
              <a:solidFill>
                <a:srgbClr val="C00000"/>
              </a:solidFill>
              <a:latin typeface="Times New Roman" panose="02020603050405020304" pitchFamily="18" charset="0"/>
              <a:cs typeface="Times New Roman" panose="02020603050405020304" pitchFamily="18" charset="0"/>
            </a:endParaRPr>
          </a:p>
        </p:txBody>
      </p:sp>
      <p:pic>
        <p:nvPicPr>
          <p:cNvPr id="4"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74"/>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074"/>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79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986458491"/>
              </p:ext>
            </p:extLst>
          </p:nvPr>
        </p:nvGraphicFramePr>
        <p:xfrm>
          <a:off x="611560" y="1268760"/>
          <a:ext cx="7848872" cy="4384548"/>
        </p:xfrm>
        <a:graphic>
          <a:graphicData uri="http://schemas.openxmlformats.org/drawingml/2006/table">
            <a:tbl>
              <a:tblPr firstRow="1" firstCol="1" bandRow="1"/>
              <a:tblGrid>
                <a:gridCol w="7848872"/>
              </a:tblGrid>
              <a:tr h="2832781">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2000" b="1" u="sng" kern="1200" cap="small" baseline="0" dirty="0" smtClean="0">
                          <a:solidFill>
                            <a:schemeClr val="tx1"/>
                          </a:solidFill>
                          <a:latin typeface="+mn-lt"/>
                          <a:ea typeface="+mn-ea"/>
                          <a:cs typeface="+mn-cs"/>
                        </a:rPr>
                        <a:t>Quadro normativo di riferimento: D.P.R. 97/2003</a:t>
                      </a:r>
                    </a:p>
                    <a:p>
                      <a:pPr marL="0" marR="0" lvl="0" indent="0" algn="l" defTabSz="914400" rtl="0" eaLnBrk="1" fontAlgn="auto" latinLnBrk="0" hangingPunct="0">
                        <a:lnSpc>
                          <a:spcPct val="100000"/>
                        </a:lnSpc>
                        <a:spcBef>
                          <a:spcPts val="0"/>
                        </a:spcBef>
                        <a:spcAft>
                          <a:spcPts val="0"/>
                        </a:spcAft>
                        <a:buClrTx/>
                        <a:buSzTx/>
                        <a:buFontTx/>
                        <a:buNone/>
                        <a:tabLst/>
                        <a:defRPr/>
                      </a:pPr>
                      <a:endParaRPr lang="it-IT" sz="1600" b="1" i="0" kern="1200" baseline="0" dirty="0" smtClean="0">
                        <a:solidFill>
                          <a:schemeClr val="tx1"/>
                        </a:solidFill>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Sistema e metodo contabile</a:t>
                      </a:r>
                    </a:p>
                    <a:p>
                      <a:pPr hangingPunct="0"/>
                      <a:endParaRPr lang="it-IT" sz="1600" dirty="0" smtClean="0"/>
                    </a:p>
                    <a:p>
                      <a:pPr algn="just"/>
                      <a:r>
                        <a:rPr lang="it-IT" sz="1800" i="1" kern="1200" dirty="0" smtClean="0">
                          <a:solidFill>
                            <a:schemeClr val="tx1"/>
                          </a:solidFill>
                          <a:effectLst/>
                          <a:latin typeface="+mn-lt"/>
                          <a:ea typeface="+mn-ea"/>
                          <a:cs typeface="+mn-cs"/>
                        </a:rPr>
                        <a:t>Il sistema contabile ed</a:t>
                      </a:r>
                      <a:r>
                        <a:rPr lang="it-IT" sz="1800" i="1" kern="1200" baseline="0" dirty="0" smtClean="0">
                          <a:solidFill>
                            <a:schemeClr val="tx1"/>
                          </a:solidFill>
                          <a:effectLst/>
                          <a:latin typeface="+mn-lt"/>
                          <a:ea typeface="+mn-ea"/>
                          <a:cs typeface="+mn-cs"/>
                        </a:rPr>
                        <a:t> il metodo applicato dalla Sede Centrale in qualità di Soggetto Pubblico determina per le sedi provinciali  un’armonizzazione delle stesse rispetto alla Sede Centrale  per permettere il consolidamento di documenti di bilancio nel rispetto della normativa e dello statuto.</a:t>
                      </a: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L’utilizzo del sistema con l’applicazione del</a:t>
                      </a:r>
                      <a:r>
                        <a:rPr lang="it-IT" sz="1800" i="1" kern="1200" baseline="0" dirty="0" smtClean="0">
                          <a:solidFill>
                            <a:schemeClr val="tx1"/>
                          </a:solidFill>
                          <a:effectLst/>
                          <a:latin typeface="+mn-lt"/>
                          <a:ea typeface="+mn-ea"/>
                          <a:cs typeface="+mn-cs"/>
                        </a:rPr>
                        <a:t> metodo deve essere tale </a:t>
                      </a:r>
                      <a:r>
                        <a:rPr lang="it-IT" sz="1800" i="1" kern="1200" dirty="0" smtClean="0">
                          <a:solidFill>
                            <a:schemeClr val="tx1"/>
                          </a:solidFill>
                          <a:effectLst/>
                          <a:latin typeface="+mn-lt"/>
                          <a:ea typeface="+mn-ea"/>
                          <a:cs typeface="+mn-cs"/>
                        </a:rPr>
                        <a:t>da rispondere alle esigenze operative dell'intero ciclo di </a:t>
                      </a:r>
                      <a:r>
                        <a:rPr lang="it-IT" sz="1800" i="1" kern="1200" dirty="0" smtClean="0">
                          <a:solidFill>
                            <a:srgbClr val="C00000"/>
                          </a:solidFill>
                          <a:effectLst/>
                          <a:latin typeface="+mn-lt"/>
                          <a:ea typeface="+mn-ea"/>
                          <a:cs typeface="+mn-cs"/>
                        </a:rPr>
                        <a:t>programmazione</a:t>
                      </a:r>
                      <a:r>
                        <a:rPr lang="it-IT" sz="1800" i="1" kern="1200" dirty="0" smtClean="0">
                          <a:solidFill>
                            <a:schemeClr val="tx1"/>
                          </a:solidFill>
                          <a:effectLst/>
                          <a:latin typeface="+mn-lt"/>
                          <a:ea typeface="+mn-ea"/>
                          <a:cs typeface="+mn-cs"/>
                        </a:rPr>
                        <a:t>, </a:t>
                      </a:r>
                      <a:r>
                        <a:rPr lang="it-IT" sz="1800" i="1" kern="1200" dirty="0" smtClean="0">
                          <a:solidFill>
                            <a:srgbClr val="C00000"/>
                          </a:solidFill>
                          <a:effectLst/>
                          <a:latin typeface="+mn-lt"/>
                          <a:ea typeface="+mn-ea"/>
                          <a:cs typeface="+mn-cs"/>
                        </a:rPr>
                        <a:t>gestione</a:t>
                      </a:r>
                      <a:r>
                        <a:rPr lang="it-IT" sz="1800" i="1" kern="1200" dirty="0" smtClean="0">
                          <a:solidFill>
                            <a:schemeClr val="tx1"/>
                          </a:solidFill>
                          <a:effectLst/>
                          <a:latin typeface="+mn-lt"/>
                          <a:ea typeface="+mn-ea"/>
                          <a:cs typeface="+mn-cs"/>
                        </a:rPr>
                        <a:t>, </a:t>
                      </a:r>
                      <a:r>
                        <a:rPr lang="it-IT" sz="1800" i="1" kern="1200" dirty="0" smtClean="0">
                          <a:solidFill>
                            <a:srgbClr val="C00000"/>
                          </a:solidFill>
                          <a:effectLst/>
                          <a:latin typeface="+mn-lt"/>
                          <a:ea typeface="+mn-ea"/>
                          <a:cs typeface="+mn-cs"/>
                        </a:rPr>
                        <a:t>consuntivazione</a:t>
                      </a:r>
                      <a:r>
                        <a:rPr lang="it-IT" sz="1800" i="1" kern="1200" dirty="0" smtClean="0">
                          <a:solidFill>
                            <a:schemeClr val="tx1"/>
                          </a:solidFill>
                          <a:effectLst/>
                          <a:latin typeface="+mn-lt"/>
                          <a:ea typeface="+mn-ea"/>
                          <a:cs typeface="+mn-cs"/>
                        </a:rPr>
                        <a:t> e </a:t>
                      </a:r>
                      <a:r>
                        <a:rPr lang="it-IT" sz="1800" i="1" kern="1200" dirty="0" smtClean="0">
                          <a:solidFill>
                            <a:srgbClr val="C00000"/>
                          </a:solidFill>
                          <a:effectLst/>
                          <a:latin typeface="+mn-lt"/>
                          <a:ea typeface="+mn-ea"/>
                          <a:cs typeface="+mn-cs"/>
                        </a:rPr>
                        <a:t>controllo</a:t>
                      </a:r>
                      <a:r>
                        <a:rPr lang="it-IT" sz="1800" i="1" kern="1200" dirty="0" smtClean="0">
                          <a:solidFill>
                            <a:schemeClr val="tx1"/>
                          </a:solidFill>
                          <a:effectLst/>
                          <a:latin typeface="+mn-lt"/>
                          <a:ea typeface="+mn-ea"/>
                          <a:cs typeface="+mn-cs"/>
                        </a:rPr>
                        <a:t> delle </a:t>
                      </a:r>
                      <a:r>
                        <a:rPr lang="it-IT" sz="1800" i="1" kern="1200" dirty="0" smtClean="0">
                          <a:solidFill>
                            <a:srgbClr val="C00000"/>
                          </a:solidFill>
                          <a:effectLst/>
                          <a:latin typeface="+mn-lt"/>
                          <a:ea typeface="+mn-ea"/>
                          <a:cs typeface="+mn-cs"/>
                        </a:rPr>
                        <a:t>entrate</a:t>
                      </a:r>
                      <a:r>
                        <a:rPr lang="it-IT" sz="1800" i="1" kern="1200" dirty="0" smtClean="0">
                          <a:solidFill>
                            <a:schemeClr val="tx1"/>
                          </a:solidFill>
                          <a:effectLst/>
                          <a:latin typeface="+mn-lt"/>
                          <a:ea typeface="+mn-ea"/>
                          <a:cs typeface="+mn-cs"/>
                        </a:rPr>
                        <a:t>, delle </a:t>
                      </a:r>
                      <a:r>
                        <a:rPr lang="it-IT" sz="1800" i="1" kern="1200" dirty="0" smtClean="0">
                          <a:solidFill>
                            <a:srgbClr val="C00000"/>
                          </a:solidFill>
                          <a:effectLst/>
                          <a:latin typeface="+mn-lt"/>
                          <a:ea typeface="+mn-ea"/>
                          <a:cs typeface="+mn-cs"/>
                        </a:rPr>
                        <a:t>uscite</a:t>
                      </a:r>
                      <a:r>
                        <a:rPr lang="it-IT" sz="1800" i="1" kern="1200" dirty="0" smtClean="0">
                          <a:solidFill>
                            <a:schemeClr val="tx1"/>
                          </a:solidFill>
                          <a:effectLst/>
                          <a:latin typeface="+mn-lt"/>
                          <a:ea typeface="+mn-ea"/>
                          <a:cs typeface="+mn-cs"/>
                        </a:rPr>
                        <a:t>, dei </a:t>
                      </a:r>
                      <a:r>
                        <a:rPr lang="it-IT" sz="1800" i="1" kern="1200" dirty="0" smtClean="0">
                          <a:solidFill>
                            <a:srgbClr val="C00000"/>
                          </a:solidFill>
                          <a:effectLst/>
                          <a:latin typeface="+mn-lt"/>
                          <a:ea typeface="+mn-ea"/>
                          <a:cs typeface="+mn-cs"/>
                        </a:rPr>
                        <a:t>proventi</a:t>
                      </a:r>
                      <a:r>
                        <a:rPr lang="it-IT" sz="1800" i="1" kern="1200" dirty="0" smtClean="0">
                          <a:solidFill>
                            <a:schemeClr val="tx1"/>
                          </a:solidFill>
                          <a:effectLst/>
                          <a:latin typeface="+mn-lt"/>
                          <a:ea typeface="+mn-ea"/>
                          <a:cs typeface="+mn-cs"/>
                        </a:rPr>
                        <a:t> e degli </a:t>
                      </a:r>
                      <a:r>
                        <a:rPr lang="it-IT" sz="1800" i="1" kern="1200" dirty="0" smtClean="0">
                          <a:solidFill>
                            <a:srgbClr val="C00000"/>
                          </a:solidFill>
                          <a:effectLst/>
                          <a:latin typeface="+mn-lt"/>
                          <a:ea typeface="+mn-ea"/>
                          <a:cs typeface="+mn-cs"/>
                        </a:rPr>
                        <a:t>oneri</a:t>
                      </a:r>
                      <a:r>
                        <a:rPr lang="it-IT" sz="1800" i="1" kern="1200" dirty="0" smtClean="0">
                          <a:solidFill>
                            <a:schemeClr val="tx1"/>
                          </a:solidFill>
                          <a:effectLst/>
                          <a:latin typeface="+mn-lt"/>
                          <a:ea typeface="+mn-ea"/>
                          <a:cs typeface="+mn-cs"/>
                        </a:rPr>
                        <a:t> dell’Ente</a:t>
                      </a:r>
                      <a:r>
                        <a:rPr lang="it-IT" sz="1800" kern="1200" dirty="0" smtClean="0">
                          <a:solidFill>
                            <a:schemeClr val="tx1"/>
                          </a:solidFill>
                          <a:effectLst/>
                          <a:latin typeface="+mn-lt"/>
                          <a:ea typeface="+mn-ea"/>
                          <a:cs typeface="+mn-cs"/>
                        </a:rPr>
                        <a:t>.</a:t>
                      </a:r>
                    </a:p>
                    <a:p>
                      <a:endParaRPr lang="it-IT"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dirty="0"/>
          </a:p>
        </p:txBody>
      </p:sp>
      <p:sp>
        <p:nvSpPr>
          <p:cNvPr id="6" name="Segnaposto numero diapositiva 5"/>
          <p:cNvSpPr>
            <a:spLocks noGrp="1"/>
          </p:cNvSpPr>
          <p:nvPr>
            <p:ph type="sldNum" sz="quarter" idx="11"/>
          </p:nvPr>
        </p:nvSpPr>
        <p:spPr/>
        <p:txBody>
          <a:bodyPr/>
          <a:lstStyle/>
          <a:p>
            <a:fld id="{BAC7507A-613F-4E6B-BEAB-01526F36A7A6}" type="slidenum">
              <a:rPr lang="it-IT" smtClean="0"/>
              <a:t>6</a:t>
            </a:fld>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696" y="44624"/>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46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3327564441"/>
              </p:ext>
            </p:extLst>
          </p:nvPr>
        </p:nvGraphicFramePr>
        <p:xfrm>
          <a:off x="395536" y="1268760"/>
          <a:ext cx="8064896" cy="5024628"/>
        </p:xfrm>
        <a:graphic>
          <a:graphicData uri="http://schemas.openxmlformats.org/drawingml/2006/table">
            <a:tbl>
              <a:tblPr firstRow="1" firstCol="1" bandRow="1"/>
              <a:tblGrid>
                <a:gridCol w="8064896"/>
              </a:tblGrid>
              <a:tr h="2832781">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2000" b="1" u="sng" kern="1200" cap="small" baseline="0" dirty="0" smtClean="0">
                          <a:solidFill>
                            <a:schemeClr val="tx1"/>
                          </a:solidFill>
                          <a:latin typeface="+mn-lt"/>
                          <a:ea typeface="+mn-ea"/>
                          <a:cs typeface="+mn-cs"/>
                        </a:rPr>
                        <a:t>Quadro normativo di riferimento: D.P.R. 97/2003</a:t>
                      </a:r>
                    </a:p>
                    <a:p>
                      <a:pPr hangingPunct="0"/>
                      <a:r>
                        <a:rPr lang="it-IT" sz="1600" b="1" dirty="0" smtClean="0"/>
                        <a:t> </a:t>
                      </a:r>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Sistema e metodo contabile</a:t>
                      </a:r>
                    </a:p>
                    <a:p>
                      <a:pPr hangingPunct="0"/>
                      <a:endParaRPr lang="it-IT" sz="1600" dirty="0" smtClean="0"/>
                    </a:p>
                    <a:p>
                      <a:pPr algn="just"/>
                      <a:r>
                        <a:rPr lang="it-IT" sz="1800" i="1" kern="1200" dirty="0" smtClean="0">
                          <a:solidFill>
                            <a:schemeClr val="tx1"/>
                          </a:solidFill>
                          <a:effectLst/>
                          <a:latin typeface="+mn-lt"/>
                          <a:ea typeface="+mn-ea"/>
                          <a:cs typeface="+mn-cs"/>
                        </a:rPr>
                        <a:t>Il sistema contabile adottato deve consentire di gestire la contabilità finanziaria, la contabilità economico-patrimoniale ed analitica secondo la logica della </a:t>
                      </a:r>
                      <a:r>
                        <a:rPr lang="it-IT" sz="1800" i="1" kern="1200" dirty="0" smtClean="0">
                          <a:solidFill>
                            <a:srgbClr val="C00000"/>
                          </a:solidFill>
                          <a:effectLst/>
                          <a:latin typeface="+mn-lt"/>
                          <a:ea typeface="+mn-ea"/>
                          <a:cs typeface="+mn-cs"/>
                        </a:rPr>
                        <a:t>partita semplice </a:t>
                      </a:r>
                      <a:r>
                        <a:rPr lang="it-IT" sz="1800" i="1" kern="1200" dirty="0" smtClean="0">
                          <a:solidFill>
                            <a:schemeClr val="tx1"/>
                          </a:solidFill>
                          <a:effectLst/>
                          <a:latin typeface="+mn-lt"/>
                          <a:ea typeface="+mn-ea"/>
                          <a:cs typeface="+mn-cs"/>
                        </a:rPr>
                        <a:t>e della </a:t>
                      </a:r>
                      <a:r>
                        <a:rPr lang="it-IT" sz="1800" i="1" kern="1200" dirty="0" smtClean="0">
                          <a:solidFill>
                            <a:srgbClr val="C00000"/>
                          </a:solidFill>
                          <a:effectLst/>
                          <a:latin typeface="+mn-lt"/>
                          <a:ea typeface="+mn-ea"/>
                          <a:cs typeface="+mn-cs"/>
                        </a:rPr>
                        <a:t>partita doppia</a:t>
                      </a:r>
                      <a:r>
                        <a:rPr lang="it-IT" sz="1800" i="1" kern="1200" dirty="0" smtClean="0">
                          <a:solidFill>
                            <a:schemeClr val="tx1"/>
                          </a:solidFill>
                          <a:effectLst/>
                          <a:latin typeface="+mn-lt"/>
                          <a:ea typeface="+mn-ea"/>
                          <a:cs typeface="+mn-cs"/>
                        </a:rPr>
                        <a:t>, attraverso strumenti che permettano di programmare, gestire e verificare l'utilizzo delle risorse assegnate. </a:t>
                      </a:r>
                    </a:p>
                    <a:p>
                      <a:pPr algn="just"/>
                      <a:endParaRPr lang="it-IT" sz="18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1800" b="0" i="1" kern="1200" baseline="0" dirty="0" smtClean="0">
                          <a:solidFill>
                            <a:schemeClr val="tx1"/>
                          </a:solidFill>
                          <a:latin typeface="+mn-lt"/>
                          <a:ea typeface="+mn-ea"/>
                          <a:cs typeface="+mn-cs"/>
                        </a:rPr>
                        <a:t>Il sistema di scritture contabile deve permettere :</a:t>
                      </a:r>
                    </a:p>
                    <a:p>
                      <a:pPr marL="285750" marR="0" lvl="0" indent="-285750" algn="just" defTabSz="914400" rtl="0" eaLnBrk="1" fontAlgn="auto" latinLnBrk="0" hangingPunct="1">
                        <a:lnSpc>
                          <a:spcPct val="100000"/>
                        </a:lnSpc>
                        <a:spcBef>
                          <a:spcPct val="20000"/>
                        </a:spcBef>
                        <a:spcAft>
                          <a:spcPts val="0"/>
                        </a:spcAft>
                        <a:buClr>
                          <a:srgbClr val="C00000"/>
                        </a:buClr>
                        <a:buSzPct val="75000"/>
                        <a:buFont typeface="Arial" panose="020B0604020202020204" pitchFamily="34" charset="0"/>
                        <a:buChar char="•"/>
                        <a:tabLst/>
                        <a:defRPr/>
                      </a:pPr>
                      <a:r>
                        <a:rPr lang="it-IT" sz="1800" b="0" i="1" kern="1200" baseline="0" dirty="0" smtClean="0">
                          <a:solidFill>
                            <a:schemeClr val="tx1"/>
                          </a:solidFill>
                          <a:latin typeface="+mn-lt"/>
                          <a:ea typeface="+mn-ea"/>
                          <a:cs typeface="+mn-cs"/>
                        </a:rPr>
                        <a:t>di avere l'integrazione e alla coerenza tra le rilevazioni contabili di natura finanziaria e di natura economica;</a:t>
                      </a:r>
                    </a:p>
                    <a:p>
                      <a:pPr marL="285750" marR="0" lvl="0" indent="-285750" algn="just" defTabSz="914400" rtl="0" eaLnBrk="1" fontAlgn="auto" latinLnBrk="0" hangingPunct="1">
                        <a:lnSpc>
                          <a:spcPct val="100000"/>
                        </a:lnSpc>
                        <a:spcBef>
                          <a:spcPct val="20000"/>
                        </a:spcBef>
                        <a:spcAft>
                          <a:spcPts val="0"/>
                        </a:spcAft>
                        <a:buClr>
                          <a:srgbClr val="C00000"/>
                        </a:buClr>
                        <a:buSzPct val="75000"/>
                        <a:buFont typeface="Arial" panose="020B0604020202020204" pitchFamily="34" charset="0"/>
                        <a:buChar char="•"/>
                        <a:tabLst/>
                        <a:defRPr/>
                      </a:pPr>
                      <a:r>
                        <a:rPr lang="it-IT" sz="1800" b="0" i="1" kern="1200" baseline="0" dirty="0" smtClean="0">
                          <a:solidFill>
                            <a:schemeClr val="tx1"/>
                          </a:solidFill>
                          <a:latin typeface="+mn-lt"/>
                          <a:ea typeface="+mn-ea"/>
                          <a:cs typeface="+mn-cs"/>
                        </a:rPr>
                        <a:t>d’identificare le fasi di rappresentazione della manifestazione contabile in termini </a:t>
                      </a:r>
                      <a:r>
                        <a:rPr lang="it-IT" sz="1800" b="0" i="1" kern="1200" baseline="0" dirty="0" smtClean="0">
                          <a:solidFill>
                            <a:srgbClr val="C00000"/>
                          </a:solidFill>
                          <a:latin typeface="+mn-lt"/>
                          <a:ea typeface="+mn-ea"/>
                          <a:cs typeface="+mn-cs"/>
                        </a:rPr>
                        <a:t>di competenza finanziaria</a:t>
                      </a:r>
                      <a:r>
                        <a:rPr lang="it-IT" sz="1800" b="0" i="1" kern="1200" baseline="0" dirty="0" smtClean="0">
                          <a:solidFill>
                            <a:schemeClr val="tx1"/>
                          </a:solidFill>
                          <a:latin typeface="+mn-lt"/>
                          <a:ea typeface="+mn-ea"/>
                          <a:cs typeface="+mn-cs"/>
                        </a:rPr>
                        <a:t>, </a:t>
                      </a:r>
                      <a:r>
                        <a:rPr lang="it-IT" sz="1800" b="0" i="1" kern="1200" baseline="0" dirty="0" smtClean="0">
                          <a:solidFill>
                            <a:srgbClr val="0070C0"/>
                          </a:solidFill>
                          <a:latin typeface="+mn-lt"/>
                          <a:ea typeface="+mn-ea"/>
                          <a:cs typeface="+mn-cs"/>
                        </a:rPr>
                        <a:t>economica</a:t>
                      </a:r>
                      <a:r>
                        <a:rPr lang="it-IT" sz="1800" b="0" i="1" kern="1200" baseline="0" dirty="0" smtClean="0">
                          <a:solidFill>
                            <a:schemeClr val="tx1"/>
                          </a:solidFill>
                          <a:latin typeface="+mn-lt"/>
                          <a:ea typeface="+mn-ea"/>
                          <a:cs typeface="+mn-cs"/>
                        </a:rPr>
                        <a:t>, </a:t>
                      </a:r>
                      <a:r>
                        <a:rPr lang="it-IT" sz="1800" b="0" i="1" kern="1200" baseline="0" dirty="0" smtClean="0">
                          <a:solidFill>
                            <a:schemeClr val="accent5"/>
                          </a:solidFill>
                          <a:latin typeface="+mn-lt"/>
                          <a:ea typeface="+mn-ea"/>
                          <a:cs typeface="+mn-cs"/>
                        </a:rPr>
                        <a:t>cassa</a:t>
                      </a:r>
                      <a:r>
                        <a:rPr lang="it-IT" sz="1800" b="0" i="1" kern="1200" baseline="0" dirty="0" smtClean="0">
                          <a:solidFill>
                            <a:schemeClr val="tx1"/>
                          </a:solidFill>
                          <a:latin typeface="+mn-lt"/>
                          <a:ea typeface="+mn-ea"/>
                          <a:cs typeface="+mn-cs"/>
                        </a:rPr>
                        <a:t> e patrimonio; </a:t>
                      </a:r>
                    </a:p>
                    <a:p>
                      <a:pPr marL="285750" marR="0" lvl="0" indent="-285750" algn="l" defTabSz="914400" rtl="0" eaLnBrk="1" fontAlgn="auto" latinLnBrk="0" hangingPunct="1">
                        <a:lnSpc>
                          <a:spcPct val="100000"/>
                        </a:lnSpc>
                        <a:spcBef>
                          <a:spcPct val="20000"/>
                        </a:spcBef>
                        <a:spcAft>
                          <a:spcPts val="0"/>
                        </a:spcAft>
                        <a:buClr>
                          <a:srgbClr val="C00000"/>
                        </a:buClr>
                        <a:buSzPct val="75000"/>
                        <a:buFont typeface="Arial" panose="020B0604020202020204" pitchFamily="34" charset="0"/>
                        <a:buChar char="•"/>
                        <a:tabLst/>
                        <a:defRPr/>
                      </a:pPr>
                      <a:r>
                        <a:rPr lang="it-IT" sz="1800" b="0" i="1" kern="1200" baseline="0" dirty="0" smtClean="0">
                          <a:solidFill>
                            <a:schemeClr val="tx1"/>
                          </a:solidFill>
                          <a:latin typeface="+mn-lt"/>
                          <a:ea typeface="+mn-ea"/>
                          <a:cs typeface="+mn-cs"/>
                        </a:rPr>
                        <a:t>di garantire la massima </a:t>
                      </a:r>
                      <a:r>
                        <a:rPr lang="it-IT" sz="1800" b="0" i="1" kern="1200" baseline="0" dirty="0" smtClean="0">
                          <a:solidFill>
                            <a:srgbClr val="C00000"/>
                          </a:solidFill>
                          <a:latin typeface="+mn-lt"/>
                          <a:ea typeface="+mn-ea"/>
                          <a:cs typeface="+mn-cs"/>
                        </a:rPr>
                        <a:t>affidabilità</a:t>
                      </a:r>
                      <a:r>
                        <a:rPr lang="it-IT" sz="1800" b="0" i="1" kern="1200" baseline="0" dirty="0" smtClean="0">
                          <a:solidFill>
                            <a:schemeClr val="tx1"/>
                          </a:solidFill>
                          <a:latin typeface="+mn-lt"/>
                          <a:ea typeface="+mn-ea"/>
                          <a:cs typeface="+mn-cs"/>
                        </a:rPr>
                        <a:t> e trasparenza dei dati contabili.</a:t>
                      </a:r>
                    </a:p>
                    <a:p>
                      <a:pPr marL="0" marR="0" lvl="0" indent="0" algn="ctr"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2400" b="1" i="1" u="sng" kern="1200" dirty="0" smtClean="0">
                        <a:solidFill>
                          <a:srgbClr val="C00000"/>
                        </a:solidFill>
                        <a:effectLst/>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65"/>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7</a:t>
            </a:fld>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6265"/>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71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899215109"/>
              </p:ext>
            </p:extLst>
          </p:nvPr>
        </p:nvGraphicFramePr>
        <p:xfrm>
          <a:off x="467544" y="1268760"/>
          <a:ext cx="7992888" cy="4494276"/>
        </p:xfrm>
        <a:graphic>
          <a:graphicData uri="http://schemas.openxmlformats.org/drawingml/2006/table">
            <a:tbl>
              <a:tblPr firstRow="1" firstCol="1" bandRow="1"/>
              <a:tblGrid>
                <a:gridCol w="7992888"/>
              </a:tblGrid>
              <a:tr h="2832781">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2000" b="1" u="sng" kern="1200" cap="small" baseline="0" dirty="0" smtClean="0">
                          <a:solidFill>
                            <a:schemeClr val="tx1"/>
                          </a:solidFill>
                          <a:latin typeface="+mn-lt"/>
                          <a:ea typeface="+mn-ea"/>
                          <a:cs typeface="+mn-cs"/>
                        </a:rPr>
                        <a:t>Quadro normativo di riferimento: D.P.R. 97/2003</a:t>
                      </a:r>
                    </a:p>
                    <a:p>
                      <a:pPr hangingPunct="0"/>
                      <a:r>
                        <a:rPr lang="it-IT" sz="1600" b="1" dirty="0" smtClean="0"/>
                        <a:t> </a:t>
                      </a:r>
                    </a:p>
                    <a:p>
                      <a:pPr marL="0" marR="0" lvl="0" indent="0" algn="l" defTabSz="914400" rtl="0" eaLnBrk="1" fontAlgn="auto" latinLnBrk="0" hangingPunct="0">
                        <a:lnSpc>
                          <a:spcPct val="100000"/>
                        </a:lnSpc>
                        <a:spcBef>
                          <a:spcPts val="0"/>
                        </a:spcBef>
                        <a:spcAft>
                          <a:spcPts val="0"/>
                        </a:spcAft>
                        <a:buClrTx/>
                        <a:buSzTx/>
                        <a:buFontTx/>
                        <a:buNone/>
                        <a:tabLst/>
                        <a:defRPr/>
                      </a:pPr>
                      <a:r>
                        <a:rPr lang="it-IT" sz="2000" b="1" i="1" kern="1200" baseline="0" dirty="0" smtClean="0">
                          <a:solidFill>
                            <a:srgbClr val="0070C0"/>
                          </a:solidFill>
                          <a:effectLst>
                            <a:outerShdw blurRad="38100" dist="38100" dir="2700000" algn="tl">
                              <a:srgbClr val="000000">
                                <a:alpha val="43137"/>
                              </a:srgbClr>
                            </a:outerShdw>
                          </a:effectLst>
                          <a:latin typeface="+mn-lt"/>
                          <a:ea typeface="+mn-ea"/>
                          <a:cs typeface="+mn-cs"/>
                        </a:rPr>
                        <a:t>Sistema e metodo contabile</a:t>
                      </a:r>
                    </a:p>
                    <a:p>
                      <a:pPr marL="0" marR="0" lvl="0" indent="0" algn="l" defTabSz="914400" rtl="0" eaLnBrk="1" fontAlgn="auto" latinLnBrk="0" hangingPunct="0">
                        <a:lnSpc>
                          <a:spcPct val="100000"/>
                        </a:lnSpc>
                        <a:spcBef>
                          <a:spcPts val="0"/>
                        </a:spcBef>
                        <a:spcAft>
                          <a:spcPts val="0"/>
                        </a:spcAft>
                        <a:buClrTx/>
                        <a:buSzTx/>
                        <a:buFontTx/>
                        <a:buNone/>
                        <a:tabLst/>
                        <a:defRPr/>
                      </a:pPr>
                      <a:endParaRPr lang="it-IT" sz="2000" b="1" i="1" u="sng" kern="1200" baseline="0" dirty="0" smtClean="0">
                        <a:solidFill>
                          <a:srgbClr val="0070C0"/>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auto" latinLnBrk="0" hangingPunct="0">
                        <a:lnSpc>
                          <a:spcPct val="100000"/>
                        </a:lnSpc>
                        <a:spcBef>
                          <a:spcPts val="0"/>
                        </a:spcBef>
                        <a:spcAft>
                          <a:spcPts val="0"/>
                        </a:spcAft>
                        <a:buClrTx/>
                        <a:buSzTx/>
                        <a:buFontTx/>
                        <a:buNone/>
                        <a:tabLst/>
                        <a:defRPr/>
                      </a:pPr>
                      <a:r>
                        <a:rPr lang="it-IT" sz="2000" b="1" i="1" u="sng" kern="1200" dirty="0" smtClean="0">
                          <a:solidFill>
                            <a:srgbClr val="C00000"/>
                          </a:solidFill>
                          <a:effectLst/>
                          <a:latin typeface="+mn-lt"/>
                          <a:ea typeface="+mn-ea"/>
                          <a:cs typeface="+mn-cs"/>
                        </a:rPr>
                        <a:t>Un sistema contabile di</a:t>
                      </a:r>
                      <a:r>
                        <a:rPr lang="it-IT" sz="2000" b="1" i="1" u="sng" kern="1200" baseline="0" dirty="0" smtClean="0">
                          <a:solidFill>
                            <a:srgbClr val="C00000"/>
                          </a:solidFill>
                          <a:effectLst/>
                          <a:latin typeface="+mn-lt"/>
                          <a:ea typeface="+mn-ea"/>
                          <a:cs typeface="+mn-cs"/>
                        </a:rPr>
                        <a:t> questo tipo può definirsi </a:t>
                      </a:r>
                      <a:r>
                        <a:rPr lang="it-IT" sz="2000" b="1" i="1" u="sng" kern="1200" dirty="0" smtClean="0">
                          <a:solidFill>
                            <a:srgbClr val="C00000"/>
                          </a:solidFill>
                          <a:effectLst/>
                          <a:latin typeface="+mn-lt"/>
                          <a:ea typeface="+mn-ea"/>
                          <a:cs typeface="+mn-cs"/>
                        </a:rPr>
                        <a:t>un </a:t>
                      </a:r>
                    </a:p>
                    <a:p>
                      <a:pPr marL="0" marR="0" lvl="0" indent="0" algn="ctr" defTabSz="914400" rtl="0" eaLnBrk="1" fontAlgn="auto" latinLnBrk="0" hangingPunct="0">
                        <a:lnSpc>
                          <a:spcPct val="100000"/>
                        </a:lnSpc>
                        <a:spcBef>
                          <a:spcPts val="0"/>
                        </a:spcBef>
                        <a:spcAft>
                          <a:spcPts val="0"/>
                        </a:spcAft>
                        <a:buClrTx/>
                        <a:buSzTx/>
                        <a:buFontTx/>
                        <a:buNone/>
                        <a:tabLst/>
                        <a:defRPr/>
                      </a:pPr>
                      <a:r>
                        <a:rPr lang="it-IT" sz="2000" b="1" i="1" u="sng" kern="1200" cap="small" baseline="0" dirty="0" smtClean="0">
                          <a:solidFill>
                            <a:srgbClr val="C00000"/>
                          </a:solidFill>
                          <a:effectLst/>
                          <a:latin typeface="+mn-lt"/>
                          <a:ea typeface="+mn-ea"/>
                          <a:cs typeface="+mn-cs"/>
                        </a:rPr>
                        <a:t>sistema integrato</a:t>
                      </a:r>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i="1"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
                          <a:srgbClr val="FFD200"/>
                        </a:buClr>
                        <a:buSzPct val="75000"/>
                        <a:buFont typeface="Arial" charset="0"/>
                        <a:buNone/>
                        <a:tabLst/>
                        <a:defRPr/>
                      </a:pPr>
                      <a:r>
                        <a:rPr lang="it-IT" sz="2000" i="1" kern="1200" dirty="0" smtClean="0">
                          <a:solidFill>
                            <a:schemeClr val="tx1"/>
                          </a:solidFill>
                          <a:effectLst/>
                          <a:latin typeface="+mn-lt"/>
                          <a:ea typeface="+mn-ea"/>
                          <a:cs typeface="+mn-cs"/>
                        </a:rPr>
                        <a:t>Rispetto a un sistema di sola contabilità finanziaria</a:t>
                      </a:r>
                      <a:r>
                        <a:rPr lang="it-IT" sz="2000" i="1" kern="1200" baseline="0" dirty="0" smtClean="0">
                          <a:solidFill>
                            <a:schemeClr val="tx1"/>
                          </a:solidFill>
                          <a:effectLst/>
                          <a:latin typeface="+mn-lt"/>
                          <a:ea typeface="+mn-ea"/>
                          <a:cs typeface="+mn-cs"/>
                        </a:rPr>
                        <a:t> o di contabilità </a:t>
                      </a:r>
                      <a:r>
                        <a:rPr lang="it-IT" sz="2000" i="1" kern="1200" dirty="0" smtClean="0">
                          <a:solidFill>
                            <a:schemeClr val="tx1"/>
                          </a:solidFill>
                          <a:effectLst/>
                          <a:latin typeface="+mn-lt"/>
                          <a:ea typeface="+mn-ea"/>
                          <a:cs typeface="+mn-cs"/>
                        </a:rPr>
                        <a:t>economico-patrimoniale puro, il sistema integrato </a:t>
                      </a:r>
                      <a:r>
                        <a:rPr lang="it-IT" sz="2000" i="1" u="sng" kern="1200" dirty="0" smtClean="0">
                          <a:solidFill>
                            <a:schemeClr val="tx1"/>
                          </a:solidFill>
                          <a:effectLst/>
                          <a:latin typeface="+mn-lt"/>
                          <a:ea typeface="+mn-ea"/>
                          <a:cs typeface="+mn-cs"/>
                        </a:rPr>
                        <a:t>si differenzia poiché registra contestualmente ogni operazione anche secondo il momento della competenza finanziaria realizzando nei fatti non più un sistema in partita doppia ma un sistema in partita quadrupla, cioè comprensivo anche delle scritture di competenza e di cassa del sistema di contabilità finanziaria</a:t>
                      </a:r>
                      <a:r>
                        <a:rPr lang="it-IT" sz="2000" i="1" kern="1200" dirty="0" smtClean="0">
                          <a:solidFill>
                            <a:schemeClr val="tx1"/>
                          </a:solidFill>
                          <a:effectLst/>
                          <a:latin typeface="+mn-lt"/>
                          <a:ea typeface="+mn-ea"/>
                          <a:cs typeface="+mn-cs"/>
                        </a:rPr>
                        <a:t>.</a:t>
                      </a:r>
                      <a:endParaRPr lang="it-IT" sz="2000" b="1" i="1" u="sng" kern="1200" dirty="0" smtClean="0">
                        <a:solidFill>
                          <a:srgbClr val="C00000"/>
                        </a:solidFill>
                        <a:effectLst/>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33265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a:p>
        </p:txBody>
      </p:sp>
      <p:sp>
        <p:nvSpPr>
          <p:cNvPr id="6" name="Segnaposto numero diapositiva 5"/>
          <p:cNvSpPr>
            <a:spLocks noGrp="1"/>
          </p:cNvSpPr>
          <p:nvPr>
            <p:ph type="sldNum" sz="quarter" idx="11"/>
          </p:nvPr>
        </p:nvSpPr>
        <p:spPr/>
        <p:txBody>
          <a:bodyPr/>
          <a:lstStyle/>
          <a:p>
            <a:fld id="{BAC7507A-613F-4E6B-BEAB-01526F36A7A6}" type="slidenum">
              <a:rPr lang="it-IT" smtClean="0"/>
              <a:t>8</a:t>
            </a:fld>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94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4267200"/>
          </a:xfrm>
        </p:spPr>
        <p:txBody>
          <a:bodyPr/>
          <a:lstStyle/>
          <a:p>
            <a:pPr lvl="0" fontAlgn="auto">
              <a:spcBef>
                <a:spcPts val="0"/>
              </a:spcBef>
              <a:spcAft>
                <a:spcPts val="0"/>
              </a:spcAft>
              <a:defRPr/>
            </a:pPr>
            <a:r>
              <a:rPr lang="it-IT" sz="4000" b="1" dirty="0" smtClean="0">
                <a:solidFill>
                  <a:schemeClr val="bg1">
                    <a:lumMod val="75000"/>
                  </a:schemeClr>
                </a:solidFill>
                <a:latin typeface="EYInterstate"/>
              </a:rPr>
              <a:t>Corso Formazione </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Contabilità Pubblica</a:t>
            </a:r>
            <a:br>
              <a:rPr lang="it-IT" sz="4000" b="1" dirty="0" smtClean="0">
                <a:solidFill>
                  <a:schemeClr val="bg1">
                    <a:lumMod val="75000"/>
                  </a:schemeClr>
                </a:solidFill>
                <a:latin typeface="EYInterstate"/>
              </a:rPr>
            </a:br>
            <a:r>
              <a:rPr lang="it-IT" sz="4000" b="1" dirty="0" smtClean="0">
                <a:solidFill>
                  <a:schemeClr val="bg1">
                    <a:lumMod val="75000"/>
                  </a:schemeClr>
                </a:solidFill>
                <a:latin typeface="EYInterstate"/>
              </a:rPr>
              <a:t>D.P.R. 97/2003 </a:t>
            </a:r>
            <a:br>
              <a:rPr lang="it-IT" sz="4000" b="1" dirty="0" smtClean="0">
                <a:solidFill>
                  <a:schemeClr val="bg1">
                    <a:lumMod val="75000"/>
                  </a:schemeClr>
                </a:solidFill>
                <a:latin typeface="EYInterstate"/>
              </a:rPr>
            </a:br>
            <a:endParaRPr lang="it-IT" sz="4000" dirty="0"/>
          </a:p>
        </p:txBody>
      </p:sp>
      <p:graphicFrame>
        <p:nvGraphicFramePr>
          <p:cNvPr id="4" name="Tabella 3"/>
          <p:cNvGraphicFramePr>
            <a:graphicFrameLocks noGrp="1"/>
          </p:cNvGraphicFramePr>
          <p:nvPr>
            <p:extLst>
              <p:ext uri="{D42A27DB-BD31-4B8C-83A1-F6EECF244321}">
                <p14:modId xmlns:p14="http://schemas.microsoft.com/office/powerpoint/2010/main" val="1761602512"/>
              </p:ext>
            </p:extLst>
          </p:nvPr>
        </p:nvGraphicFramePr>
        <p:xfrm>
          <a:off x="323528" y="1268760"/>
          <a:ext cx="8712968" cy="4968552"/>
        </p:xfrm>
        <a:graphic>
          <a:graphicData uri="http://schemas.openxmlformats.org/drawingml/2006/table">
            <a:tbl>
              <a:tblPr firstRow="1" firstCol="1" bandRow="1"/>
              <a:tblGrid>
                <a:gridCol w="8712968"/>
              </a:tblGrid>
              <a:tr h="4968552">
                <a:tc>
                  <a:txBody>
                    <a:bodyPr/>
                    <a:lstStyle/>
                    <a:p>
                      <a:pPr hangingPunct="0"/>
                      <a:endParaRPr lang="it-IT" sz="1400" b="1" u="sng" dirty="0" smtClean="0"/>
                    </a:p>
                    <a:p>
                      <a:pPr marL="0" marR="0" indent="0" algn="l" rtl="0" eaLnBrk="1" fontAlgn="auto" latinLnBrk="0" hangingPunct="1">
                        <a:spcBef>
                          <a:spcPts val="336"/>
                        </a:spcBef>
                        <a:spcAft>
                          <a:spcPts val="0"/>
                        </a:spcAft>
                      </a:pPr>
                      <a:r>
                        <a:rPr lang="it-IT" sz="2000" b="1" u="sng" kern="1200" cap="small" baseline="0" dirty="0" smtClean="0">
                          <a:solidFill>
                            <a:schemeClr val="tx1"/>
                          </a:solidFill>
                          <a:latin typeface="+mn-lt"/>
                          <a:ea typeface="+mn-ea"/>
                          <a:cs typeface="+mn-cs"/>
                        </a:rPr>
                        <a:t>Quadro normativo di riferimento: D.P.R. 97/2003</a:t>
                      </a:r>
                    </a:p>
                    <a:p>
                      <a:pPr marL="0" marR="0" lvl="0" indent="0" algn="l" defTabSz="914400" rtl="0" eaLnBrk="1" fontAlgn="auto" latinLnBrk="0" hangingPunct="0">
                        <a:lnSpc>
                          <a:spcPct val="100000"/>
                        </a:lnSpc>
                        <a:spcBef>
                          <a:spcPts val="0"/>
                        </a:spcBef>
                        <a:spcAft>
                          <a:spcPts val="0"/>
                        </a:spcAft>
                        <a:buClrTx/>
                        <a:buSzTx/>
                        <a:buFontTx/>
                        <a:buNone/>
                        <a:tabLst/>
                        <a:defRPr/>
                      </a:pPr>
                      <a:endParaRPr lang="it-IT" sz="1600" b="1" i="1" kern="1200" baseline="0" dirty="0" smtClean="0">
                        <a:solidFill>
                          <a:srgbClr val="0070C0"/>
                        </a:solidFill>
                        <a:effectLst>
                          <a:outerShdw blurRad="38100" dist="38100" dir="2700000" algn="tl">
                            <a:srgbClr val="000000">
                              <a:alpha val="43137"/>
                            </a:srgbClr>
                          </a:outerShdw>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it-IT" sz="2400" b="1" i="1" kern="1200" baseline="0" dirty="0" smtClean="0">
                          <a:solidFill>
                            <a:srgbClr val="0070C0"/>
                          </a:solidFill>
                          <a:effectLst>
                            <a:outerShdw blurRad="38100" dist="38100" dir="2700000" algn="tl">
                              <a:srgbClr val="000000">
                                <a:alpha val="43137"/>
                              </a:srgbClr>
                            </a:outerShdw>
                          </a:effectLst>
                          <a:latin typeface="+mn-lt"/>
                          <a:ea typeface="+mn-ea"/>
                          <a:cs typeface="+mn-cs"/>
                        </a:rPr>
                        <a:t>Strumenti e regole</a:t>
                      </a:r>
                      <a:endParaRPr lang="it-IT" sz="2000" b="1" baseline="0" dirty="0" smtClean="0">
                        <a:solidFill>
                          <a:srgbClr val="0070C0"/>
                        </a:solidFill>
                        <a:effectLst>
                          <a:outerShdw blurRad="38100" dist="38100" dir="2700000" algn="tl">
                            <a:srgbClr val="000000">
                              <a:alpha val="43137"/>
                            </a:srgbClr>
                          </a:outerShdw>
                        </a:effectLst>
                      </a:endParaRPr>
                    </a:p>
                    <a:p>
                      <a:pPr hangingPunct="0"/>
                      <a:r>
                        <a:rPr lang="it-IT" sz="1600" b="1" dirty="0" smtClean="0"/>
                        <a:t> </a:t>
                      </a:r>
                      <a:endParaRPr lang="it-IT" sz="1600" dirty="0" smtClean="0"/>
                    </a:p>
                    <a:p>
                      <a:pPr algn="just"/>
                      <a:r>
                        <a:rPr lang="it-IT" sz="1800" i="1" kern="1200" dirty="0" smtClean="0">
                          <a:solidFill>
                            <a:schemeClr val="tx1"/>
                          </a:solidFill>
                          <a:effectLst/>
                          <a:latin typeface="+mn-lt"/>
                          <a:ea typeface="+mn-ea"/>
                          <a:cs typeface="+mn-cs"/>
                        </a:rPr>
                        <a:t>In un </a:t>
                      </a:r>
                      <a:r>
                        <a:rPr lang="it-IT" sz="1800" b="1" i="1" u="sng" kern="1200" dirty="0" smtClean="0">
                          <a:solidFill>
                            <a:srgbClr val="C00000"/>
                          </a:solidFill>
                          <a:effectLst/>
                          <a:latin typeface="+mn-lt"/>
                          <a:ea typeface="+mn-ea"/>
                          <a:cs typeface="+mn-cs"/>
                        </a:rPr>
                        <a:t>sistema contabile integrato </a:t>
                      </a:r>
                      <a:r>
                        <a:rPr lang="it-IT" sz="1800" i="1" kern="1200" dirty="0" smtClean="0">
                          <a:solidFill>
                            <a:schemeClr val="tx1"/>
                          </a:solidFill>
                          <a:effectLst/>
                          <a:latin typeface="+mn-lt"/>
                          <a:ea typeface="+mn-ea"/>
                          <a:cs typeface="+mn-cs"/>
                        </a:rPr>
                        <a:t>è un sistema di scritturazione in partita doppia in cui ogni operazione è registrata sotto l’aspetto finanziario ed economico-patrimoniale. </a:t>
                      </a:r>
                    </a:p>
                    <a:p>
                      <a:pPr algn="just"/>
                      <a:endParaRPr lang="it-IT" sz="1800" i="1" kern="1200" dirty="0" smtClean="0">
                        <a:solidFill>
                          <a:schemeClr val="tx1"/>
                        </a:solidFill>
                        <a:effectLst/>
                        <a:latin typeface="+mn-lt"/>
                        <a:ea typeface="+mn-ea"/>
                        <a:cs typeface="+mn-cs"/>
                      </a:endParaRPr>
                    </a:p>
                    <a:p>
                      <a:pPr algn="just"/>
                      <a:r>
                        <a:rPr lang="it-IT" sz="1800" i="1" kern="1200" dirty="0" smtClean="0">
                          <a:solidFill>
                            <a:schemeClr val="tx1"/>
                          </a:solidFill>
                          <a:effectLst/>
                          <a:latin typeface="+mn-lt"/>
                          <a:ea typeface="+mn-ea"/>
                          <a:cs typeface="+mn-cs"/>
                        </a:rPr>
                        <a:t>Lo </a:t>
                      </a:r>
                      <a:r>
                        <a:rPr lang="it-IT" sz="2400" i="1" kern="1200" cap="small" baseline="0" dirty="0" smtClean="0">
                          <a:solidFill>
                            <a:srgbClr val="0070C0"/>
                          </a:solidFill>
                          <a:effectLst/>
                          <a:latin typeface="+mn-lt"/>
                          <a:ea typeface="+mn-ea"/>
                          <a:cs typeface="+mn-cs"/>
                        </a:rPr>
                        <a:t>strumento</a:t>
                      </a:r>
                      <a:r>
                        <a:rPr lang="it-IT" sz="2400" i="1" kern="1200" dirty="0" smtClean="0">
                          <a:solidFill>
                            <a:srgbClr val="0070C0"/>
                          </a:solidFill>
                          <a:effectLst/>
                          <a:latin typeface="+mn-lt"/>
                          <a:ea typeface="+mn-ea"/>
                          <a:cs typeface="+mn-cs"/>
                        </a:rPr>
                        <a:t> </a:t>
                      </a:r>
                      <a:r>
                        <a:rPr lang="it-IT" sz="1800" i="1" kern="1200" dirty="0" smtClean="0">
                          <a:solidFill>
                            <a:schemeClr val="tx1"/>
                          </a:solidFill>
                          <a:effectLst/>
                          <a:latin typeface="+mn-lt"/>
                          <a:ea typeface="+mn-ea"/>
                          <a:cs typeface="+mn-cs"/>
                        </a:rPr>
                        <a:t>chiave è il </a:t>
                      </a:r>
                      <a:r>
                        <a:rPr lang="it-IT" sz="2400" b="1" i="1" u="sng" kern="1200" dirty="0" smtClean="0">
                          <a:solidFill>
                            <a:srgbClr val="C00000"/>
                          </a:solidFill>
                          <a:effectLst>
                            <a:outerShdw blurRad="38100" dist="38100" dir="2700000" algn="tl">
                              <a:srgbClr val="000000">
                                <a:alpha val="43137"/>
                              </a:srgbClr>
                            </a:outerShdw>
                          </a:effectLst>
                          <a:latin typeface="+mn-lt"/>
                          <a:ea typeface="+mn-ea"/>
                          <a:cs typeface="+mn-cs"/>
                        </a:rPr>
                        <a:t>piano dei conti integrato</a:t>
                      </a:r>
                      <a:r>
                        <a:rPr lang="it-IT" sz="1800" i="1" u="sng" kern="1200" dirty="0" smtClean="0">
                          <a:solidFill>
                            <a:srgbClr val="C00000"/>
                          </a:solidFill>
                          <a:effectLst/>
                          <a:latin typeface="+mn-lt"/>
                          <a:ea typeface="+mn-ea"/>
                          <a:cs typeface="+mn-cs"/>
                        </a:rPr>
                        <a:t>:</a:t>
                      </a:r>
                    </a:p>
                    <a:p>
                      <a:pPr marL="285750" indent="-285750" algn="just">
                        <a:buFont typeface="Arial" panose="020B0604020202020204" pitchFamily="34" charset="0"/>
                        <a:buChar char="•"/>
                      </a:pPr>
                      <a:r>
                        <a:rPr lang="it-IT" sz="1800" i="1" u="sng" kern="1200" dirty="0" smtClean="0">
                          <a:solidFill>
                            <a:srgbClr val="C00000"/>
                          </a:solidFill>
                          <a:effectLst/>
                          <a:latin typeface="+mn-lt"/>
                          <a:ea typeface="+mn-ea"/>
                          <a:cs typeface="+mn-cs"/>
                        </a:rPr>
                        <a:t>Piano</a:t>
                      </a:r>
                      <a:r>
                        <a:rPr lang="it-IT" sz="1800" i="1" u="sng" kern="1200" baseline="0" dirty="0" smtClean="0">
                          <a:solidFill>
                            <a:srgbClr val="C00000"/>
                          </a:solidFill>
                          <a:effectLst/>
                          <a:latin typeface="+mn-lt"/>
                          <a:ea typeface="+mn-ea"/>
                          <a:cs typeface="+mn-cs"/>
                        </a:rPr>
                        <a:t> dei conti finanziario</a:t>
                      </a:r>
                    </a:p>
                    <a:p>
                      <a:pPr marL="285750" indent="-285750" algn="just">
                        <a:buFont typeface="Arial" panose="020B0604020202020204" pitchFamily="34" charset="0"/>
                        <a:buChar char="•"/>
                      </a:pPr>
                      <a:r>
                        <a:rPr lang="it-IT" sz="1800" i="1" u="sng" kern="1200" baseline="0" dirty="0" smtClean="0">
                          <a:solidFill>
                            <a:srgbClr val="C00000"/>
                          </a:solidFill>
                          <a:effectLst/>
                          <a:latin typeface="+mn-lt"/>
                          <a:ea typeface="+mn-ea"/>
                          <a:cs typeface="+mn-cs"/>
                        </a:rPr>
                        <a:t>Piano dei conti Economico</a:t>
                      </a:r>
                    </a:p>
                    <a:p>
                      <a:pPr marL="285750" indent="-285750" algn="just">
                        <a:buFont typeface="Arial" panose="020B0604020202020204" pitchFamily="34" charset="0"/>
                        <a:buChar char="•"/>
                      </a:pPr>
                      <a:r>
                        <a:rPr lang="it-IT" sz="1800" i="1" u="sng" kern="1200" baseline="0" dirty="0" smtClean="0">
                          <a:solidFill>
                            <a:srgbClr val="C00000"/>
                          </a:solidFill>
                          <a:effectLst/>
                          <a:latin typeface="+mn-lt"/>
                          <a:ea typeface="+mn-ea"/>
                          <a:cs typeface="+mn-cs"/>
                        </a:rPr>
                        <a:t>Piano dei conti Patrimoniale</a:t>
                      </a:r>
                      <a:r>
                        <a:rPr lang="it-IT" sz="1800" i="1" u="sng" kern="1200" dirty="0" smtClean="0">
                          <a:solidFill>
                            <a:srgbClr val="C00000"/>
                          </a:solidFill>
                          <a:effectLst/>
                          <a:latin typeface="+mn-lt"/>
                          <a:ea typeface="+mn-ea"/>
                          <a:cs typeface="+mn-cs"/>
                        </a:rPr>
                        <a:t>.</a:t>
                      </a:r>
                    </a:p>
                    <a:p>
                      <a:pPr marL="285750" indent="-285750" algn="just">
                        <a:buFont typeface="Arial" panose="020B0604020202020204" pitchFamily="34" charset="0"/>
                        <a:buChar char="•"/>
                      </a:pPr>
                      <a:endParaRPr lang="it-IT" sz="1800" i="1" u="sng" kern="1200" dirty="0" smtClean="0">
                        <a:solidFill>
                          <a:srgbClr val="C00000"/>
                        </a:solidFill>
                        <a:effectLst/>
                        <a:latin typeface="+mn-lt"/>
                        <a:ea typeface="+mn-ea"/>
                        <a:cs typeface="+mn-cs"/>
                      </a:endParaRPr>
                    </a:p>
                    <a:p>
                      <a:pPr algn="just"/>
                      <a:r>
                        <a:rPr lang="it-IT" sz="1800" i="1" u="none" kern="1200" dirty="0" smtClean="0">
                          <a:solidFill>
                            <a:schemeClr val="tx1"/>
                          </a:solidFill>
                          <a:effectLst/>
                          <a:latin typeface="+mn-lt"/>
                          <a:ea typeface="+mn-ea"/>
                          <a:cs typeface="+mn-cs"/>
                        </a:rPr>
                        <a:t>A</a:t>
                      </a:r>
                      <a:r>
                        <a:rPr lang="it-IT" sz="1800" i="1" kern="1200" dirty="0" smtClean="0">
                          <a:solidFill>
                            <a:schemeClr val="tx1"/>
                          </a:solidFill>
                          <a:effectLst/>
                          <a:latin typeface="+mn-lt"/>
                          <a:ea typeface="+mn-ea"/>
                          <a:cs typeface="+mn-cs"/>
                        </a:rPr>
                        <a:t>ttraverso la </a:t>
                      </a:r>
                      <a:r>
                        <a:rPr lang="it-IT" sz="1800" b="1" i="1" u="sng" kern="1200" cap="small" dirty="0" smtClean="0">
                          <a:solidFill>
                            <a:srgbClr val="C00000"/>
                          </a:solidFill>
                          <a:effectLst/>
                          <a:latin typeface="+mn-lt"/>
                          <a:ea typeface="+mn-ea"/>
                          <a:cs typeface="+mn-cs"/>
                        </a:rPr>
                        <a:t>matrice di transizione</a:t>
                      </a:r>
                      <a:r>
                        <a:rPr lang="it-IT" sz="1800" b="1" i="1" u="sng" kern="1200" cap="small" baseline="0" dirty="0" smtClean="0">
                          <a:solidFill>
                            <a:srgbClr val="C00000"/>
                          </a:solidFill>
                          <a:effectLst/>
                          <a:latin typeface="+mn-lt"/>
                          <a:ea typeface="+mn-ea"/>
                          <a:cs typeface="+mn-cs"/>
                        </a:rPr>
                        <a:t> </a:t>
                      </a:r>
                      <a:r>
                        <a:rPr lang="it-IT" sz="1800" i="1" kern="1200" baseline="0" dirty="0" smtClean="0">
                          <a:solidFill>
                            <a:schemeClr val="tx1"/>
                          </a:solidFill>
                          <a:effectLst/>
                          <a:latin typeface="+mn-lt"/>
                          <a:ea typeface="+mn-ea"/>
                          <a:cs typeface="+mn-cs"/>
                        </a:rPr>
                        <a:t>si </a:t>
                      </a:r>
                      <a:r>
                        <a:rPr lang="it-IT" sz="1800" i="1" kern="1200" dirty="0" smtClean="0">
                          <a:solidFill>
                            <a:schemeClr val="tx1"/>
                          </a:solidFill>
                          <a:effectLst/>
                          <a:latin typeface="+mn-lt"/>
                          <a:ea typeface="+mn-ea"/>
                          <a:cs typeface="+mn-cs"/>
                        </a:rPr>
                        <a:t>raccordano i moduli del piano dei conti in maniera tale che le scritture finanziarie e quelle economico-patrimoniali siano</a:t>
                      </a:r>
                      <a:r>
                        <a:rPr lang="it-IT" sz="1800" i="1" kern="1200" baseline="0" dirty="0" smtClean="0">
                          <a:solidFill>
                            <a:schemeClr val="tx1"/>
                          </a:solidFill>
                          <a:effectLst/>
                          <a:latin typeface="+mn-lt"/>
                          <a:ea typeface="+mn-ea"/>
                          <a:cs typeface="+mn-cs"/>
                        </a:rPr>
                        <a:t> correlate </a:t>
                      </a:r>
                      <a:r>
                        <a:rPr lang="it-IT" sz="1800" i="1" kern="1200" dirty="0" smtClean="0">
                          <a:solidFill>
                            <a:schemeClr val="tx1"/>
                          </a:solidFill>
                          <a:effectLst/>
                          <a:latin typeface="+mn-lt"/>
                          <a:ea typeface="+mn-ea"/>
                          <a:cs typeface="+mn-cs"/>
                        </a:rPr>
                        <a:t>nei momenti contabilmente rilevanti di registrazione dei fatti amministrativ</a:t>
                      </a:r>
                      <a:r>
                        <a:rPr lang="it-IT" sz="1800" kern="1200" dirty="0" smtClean="0">
                          <a:solidFill>
                            <a:schemeClr val="tx1"/>
                          </a:solidFill>
                          <a:effectLst/>
                          <a:latin typeface="+mn-lt"/>
                          <a:ea typeface="+mn-ea"/>
                          <a:cs typeface="+mn-cs"/>
                        </a:rPr>
                        <a:t>i.</a:t>
                      </a:r>
                    </a:p>
                    <a:p>
                      <a:pPr marL="0" marR="0" lvl="0" indent="0" algn="l" defTabSz="914400" rtl="0" eaLnBrk="1" fontAlgn="auto" latinLnBrk="0" hangingPunct="1">
                        <a:lnSpc>
                          <a:spcPct val="100000"/>
                        </a:lnSpc>
                        <a:spcBef>
                          <a:spcPct val="20000"/>
                        </a:spcBef>
                        <a:spcAft>
                          <a:spcPts val="0"/>
                        </a:spcAft>
                        <a:buClr>
                          <a:srgbClr val="FFD200"/>
                        </a:buClr>
                        <a:buSzPct val="75000"/>
                        <a:buFont typeface="Arial" charset="0"/>
                        <a:buNone/>
                        <a:tabLst/>
                        <a:defRPr/>
                      </a:pPr>
                      <a:endParaRPr lang="it-IT" sz="1600" b="0" i="1" kern="1200" baseline="0" dirty="0" smtClean="0">
                        <a:solidFill>
                          <a:schemeClr val="tx1"/>
                        </a:solidFill>
                        <a:latin typeface="+mn-lt"/>
                        <a:ea typeface="+mn-ea"/>
                        <a:cs typeface="+mn-cs"/>
                      </a:endParaRPr>
                    </a:p>
                  </a:txBody>
                  <a:tcPr marL="68580" marR="68580" marT="0" marB="0">
                    <a:lnL>
                      <a:noFill/>
                    </a:lnL>
                    <a:lnR>
                      <a:noFill/>
                    </a:lnR>
                    <a:lnT>
                      <a:noFill/>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pic>
        <p:nvPicPr>
          <p:cNvPr id="5" name="Picture 11" descr="L_GESINF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332657"/>
            <a:ext cx="864095" cy="72120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2"/>
          </p:nvPr>
        </p:nvSpPr>
        <p:spPr/>
        <p:txBody>
          <a:bodyPr/>
          <a:lstStyle/>
          <a:p>
            <a:endParaRPr lang="it-IT" dirty="0"/>
          </a:p>
        </p:txBody>
      </p:sp>
      <p:sp>
        <p:nvSpPr>
          <p:cNvPr id="6" name="Segnaposto numero diapositiva 5"/>
          <p:cNvSpPr>
            <a:spLocks noGrp="1"/>
          </p:cNvSpPr>
          <p:nvPr>
            <p:ph type="sldNum" sz="quarter" idx="11"/>
          </p:nvPr>
        </p:nvSpPr>
        <p:spPr/>
        <p:txBody>
          <a:bodyPr/>
          <a:lstStyle/>
          <a:p>
            <a:fld id="{BAC7507A-613F-4E6B-BEAB-01526F36A7A6}" type="slidenum">
              <a:rPr lang="it-IT" smtClean="0"/>
              <a:t>9</a:t>
            </a:fld>
            <a:endParaRPr lang="it-IT"/>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0649"/>
            <a:ext cx="2736304" cy="63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713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1342</TotalTime>
  <Words>3139</Words>
  <Application>Microsoft Office PowerPoint</Application>
  <PresentationFormat>Presentazione su schermo (4:3)</PresentationFormat>
  <Paragraphs>572</Paragraphs>
  <Slides>52</Slides>
  <Notes>41</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Executive</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Corso Formazione  Contabilità Pubblica D.P.R. 97/2003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Formazione  Contabilità Pubblica D.P.R. 97/2003</dc:title>
  <dc:creator>Francesca Brusco</dc:creator>
  <cp:lastModifiedBy>Francesca Brusco</cp:lastModifiedBy>
  <cp:revision>84</cp:revision>
  <cp:lastPrinted>2015-11-02T15:50:50Z</cp:lastPrinted>
  <dcterms:created xsi:type="dcterms:W3CDTF">2015-10-20T09:38:47Z</dcterms:created>
  <dcterms:modified xsi:type="dcterms:W3CDTF">2015-11-02T15:56:14Z</dcterms:modified>
</cp:coreProperties>
</file>